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3" r:id="rId8"/>
    <p:sldId id="261" r:id="rId9"/>
    <p:sldId id="264" r:id="rId10"/>
    <p:sldId id="265" r:id="rId11"/>
    <p:sldId id="267" r:id="rId12"/>
    <p:sldId id="266" r:id="rId13"/>
    <p:sldId id="269" r:id="rId14"/>
    <p:sldId id="270" r:id="rId15"/>
    <p:sldId id="26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8"/>
    <p:restoredTop sz="82155"/>
  </p:normalViewPr>
  <p:slideViewPr>
    <p:cSldViewPr snapToGrid="0" snapToObjects="1">
      <p:cViewPr varScale="1">
        <p:scale>
          <a:sx n="123" d="100"/>
          <a:sy n="123" d="100"/>
        </p:scale>
        <p:origin x="1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FC527B-84FF-B447-9A27-6ADB8FADFBF3}" type="datetimeFigureOut">
              <a:rPr lang="en-US" smtClean="0"/>
              <a:t>7/5/16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3CF38-FFA9-2746-AA8D-3360EAC9EC58}" type="slidenum">
              <a:rPr lang="en-US" smtClean="0"/>
              <a:t>‹#›</a:t>
            </a:fld>
            <a:endParaRPr lang="en-US"/>
          </a:p>
        </p:txBody>
      </p:sp>
    </p:spTree>
    <p:extLst>
      <p:ext uri="{BB962C8B-B14F-4D97-AF65-F5344CB8AC3E}">
        <p14:creationId xmlns:p14="http://schemas.microsoft.com/office/powerpoint/2010/main" val="9552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a:t>
            </a:r>
            <a:r>
              <a:rPr lang="en-US" dirty="0" err="1" smtClean="0"/>
              <a:t>Im</a:t>
            </a:r>
            <a:r>
              <a:rPr lang="en-US" baseline="0" dirty="0" smtClean="0"/>
              <a:t> going to </a:t>
            </a:r>
            <a:r>
              <a:rPr lang="en-US" baseline="0" dirty="0" err="1" smtClean="0"/>
              <a:t>spenf</a:t>
            </a:r>
            <a:r>
              <a:rPr lang="en-US" baseline="0" dirty="0" smtClean="0"/>
              <a:t> the next little section looking at some more databases, specifically </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a:t>
            </a:fld>
            <a:endParaRPr lang="en-US"/>
          </a:p>
        </p:txBody>
      </p:sp>
    </p:spTree>
    <p:extLst>
      <p:ext uri="{BB962C8B-B14F-4D97-AF65-F5344CB8AC3E}">
        <p14:creationId xmlns:p14="http://schemas.microsoft.com/office/powerpoint/2010/main" val="134787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a:t>
            </a:r>
            <a:r>
              <a:rPr lang="en-US" baseline="0" dirty="0" smtClean="0"/>
              <a:t> away from the ENSEMBL databases here are some community plant databases – ones that are put together by and maintained by researchers active in those specific fields and that add value by being part of those communities.</a:t>
            </a:r>
          </a:p>
          <a:p>
            <a:endParaRPr lang="en-US" baseline="0" dirty="0" smtClean="0"/>
          </a:p>
          <a:p>
            <a:r>
              <a:rPr lang="en-US" baseline="0" dirty="0" smtClean="0"/>
              <a:t>T</a:t>
            </a:r>
            <a:r>
              <a:rPr lang="en-GB" baseline="0" dirty="0" smtClean="0"/>
              <a:t>he first is the sol genomics – specifically this adds value from community – so expert manual and not just automated annotation and gene assemblies.</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10</a:t>
            </a:fld>
            <a:endParaRPr lang="en-US"/>
          </a:p>
        </p:txBody>
      </p:sp>
    </p:spTree>
    <p:extLst>
      <p:ext uri="{BB962C8B-B14F-4D97-AF65-F5344CB8AC3E}">
        <p14:creationId xmlns:p14="http://schemas.microsoft.com/office/powerpoint/2010/main" val="1906134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site is again genome browser centric but beyond that</a:t>
            </a:r>
          </a:p>
          <a:p>
            <a:endParaRPr lang="en-GB" baseline="0" dirty="0" smtClean="0"/>
          </a:p>
          <a:p>
            <a:r>
              <a:rPr lang="en-GB" baseline="0" dirty="0" smtClean="0"/>
              <a:t>They have their own versions of the comparative genomics tools that we saw on ENSEMBL and some extra really cool tools. Like the biochemical pathways which you see here, the blobs are genes the diagrams are the pathways.</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11</a:t>
            </a:fld>
            <a:endParaRPr lang="en-US"/>
          </a:p>
        </p:txBody>
      </p:sp>
    </p:spTree>
    <p:extLst>
      <p:ext uri="{BB962C8B-B14F-4D97-AF65-F5344CB8AC3E}">
        <p14:creationId xmlns:p14="http://schemas.microsoft.com/office/powerpoint/2010/main" val="92325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US" dirty="0" smtClean="0"/>
              <a:t>They also have</a:t>
            </a:r>
            <a:r>
              <a:rPr lang="en-US" baseline="0" dirty="0" smtClean="0"/>
              <a:t> tools for designing CAPs assays, for VIGs experiments on the genomes in the database and alignment and tree </a:t>
            </a:r>
            <a:r>
              <a:rPr lang="en-US" baseline="0" dirty="0" err="1" smtClean="0"/>
              <a:t>visualisation</a:t>
            </a:r>
            <a:r>
              <a:rPr lang="en-US" baseline="0" dirty="0" smtClean="0"/>
              <a:t> tools for your uploaded data as well as loads of other stuff for Mapping, in silico PCR and some breeder tools.</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12</a:t>
            </a:fld>
            <a:endParaRPr lang="en-US"/>
          </a:p>
        </p:txBody>
      </p:sp>
    </p:spTree>
    <p:extLst>
      <p:ext uri="{BB962C8B-B14F-4D97-AF65-F5344CB8AC3E}">
        <p14:creationId xmlns:p14="http://schemas.microsoft.com/office/powerpoint/2010/main" val="9419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TAIR</a:t>
            </a:r>
            <a:r>
              <a:rPr lang="en-US" baseline="0" dirty="0" smtClean="0"/>
              <a:t> – the Arabidopsis information resource is the original gold standard database for Arabidopsis. The site covers just one genome but there is a truck load of tools and annotations on the thing. Again its genome </a:t>
            </a:r>
            <a:r>
              <a:rPr lang="en-US" baseline="0" dirty="0" err="1" smtClean="0"/>
              <a:t>browswer</a:t>
            </a:r>
            <a:r>
              <a:rPr lang="en-US" baseline="0" dirty="0" smtClean="0"/>
              <a:t> centric but you can search on many types, including the history of the locus and Protocols and publications, which have all been added by dedicated curators.</a:t>
            </a:r>
          </a:p>
          <a:p>
            <a:endParaRPr lang="en-US" baseline="0" dirty="0" smtClean="0"/>
          </a:p>
          <a:p>
            <a:r>
              <a:rPr lang="en-US" baseline="0" dirty="0" smtClean="0"/>
              <a:t>Unique Tools include protein interaction browsers, Metabolic pathways and Motif finders. </a:t>
            </a:r>
          </a:p>
          <a:p>
            <a:endParaRPr lang="en-US" baseline="0" dirty="0" smtClean="0"/>
          </a:p>
          <a:p>
            <a:r>
              <a:rPr lang="en-US" baseline="0" dirty="0" smtClean="0"/>
              <a:t>The site </a:t>
            </a:r>
            <a:r>
              <a:rPr lang="en-US" baseline="0" dirty="0" err="1" smtClean="0"/>
              <a:t>organises</a:t>
            </a:r>
            <a:r>
              <a:rPr lang="en-US" baseline="0" dirty="0" smtClean="0"/>
              <a:t> these into Portals of related topics to aid the user some of which are also instructional</a:t>
            </a:r>
          </a:p>
          <a:p>
            <a:endParaRPr lang="en-US" baseline="0" dirty="0" smtClean="0"/>
          </a:p>
          <a:p>
            <a:r>
              <a:rPr lang="en-US" baseline="0" dirty="0" smtClean="0"/>
              <a:t>Funding for TAIR from NIH ran out a few years ago and ever since TAIR is a full subscription service, so you have to pay for it. Usually this is done on the lab level or institute level. But if you find that there are parts of it you can’t get at – you might need to subscribe.</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13</a:t>
            </a:fld>
            <a:endParaRPr lang="en-US"/>
          </a:p>
        </p:txBody>
      </p:sp>
    </p:spTree>
    <p:extLst>
      <p:ext uri="{BB962C8B-B14F-4D97-AF65-F5344CB8AC3E}">
        <p14:creationId xmlns:p14="http://schemas.microsoft.com/office/powerpoint/2010/main" val="957594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response to the funding of TAIR going away, an</a:t>
            </a:r>
            <a:r>
              <a:rPr lang="en-US" baseline="0" dirty="0" smtClean="0"/>
              <a:t> update database was produced., this is </a:t>
            </a:r>
            <a:r>
              <a:rPr lang="en-US" baseline="0" dirty="0" err="1" smtClean="0"/>
              <a:t>araport</a:t>
            </a:r>
            <a:r>
              <a:rPr lang="en-US" baseline="0" dirty="0" smtClean="0"/>
              <a:t> and it starts with the most recent TAIR 10 genome release and builds a next generation infrastructure on it. </a:t>
            </a:r>
          </a:p>
          <a:p>
            <a:endParaRPr lang="en-US" baseline="0" dirty="0" smtClean="0"/>
          </a:p>
          <a:p>
            <a:r>
              <a:rPr lang="en-US" baseline="0" dirty="0" err="1" smtClean="0"/>
              <a:t>Theres</a:t>
            </a:r>
            <a:r>
              <a:rPr lang="en-US" baseline="0" dirty="0" smtClean="0"/>
              <a:t> a lot of clever future proof high-throughput software in the background but it presents a genome browser with a new annotation, including features for in browser genome annotation</a:t>
            </a:r>
          </a:p>
          <a:p>
            <a:endParaRPr lang="en-US" baseline="0" dirty="0" smtClean="0"/>
          </a:p>
          <a:p>
            <a:r>
              <a:rPr lang="en-US" baseline="0" dirty="0" smtClean="0"/>
              <a:t>Its main utility though is its app store feature – this is a structure that allows any external developer to add a tool that makes use of the data to do a specific job, there are about 20 on there at the moment and </a:t>
            </a:r>
            <a:r>
              <a:rPr lang="en-US" baseline="0" dirty="0" err="1" smtClean="0"/>
              <a:t>theyre</a:t>
            </a:r>
            <a:r>
              <a:rPr lang="en-US" baseline="0" dirty="0" smtClean="0"/>
              <a:t> pretty standard, the BLAST </a:t>
            </a:r>
            <a:r>
              <a:rPr lang="en-US" baseline="0" dirty="0" err="1" smtClean="0"/>
              <a:t>etc</a:t>
            </a:r>
            <a:r>
              <a:rPr lang="en-US" baseline="0" dirty="0" smtClean="0"/>
              <a:t>, and some more interesting ones like phosphorylation database stuff and some interaction data. </a:t>
            </a:r>
          </a:p>
          <a:p>
            <a:endParaRPr lang="en-US" baseline="0" dirty="0" smtClean="0"/>
          </a:p>
          <a:p>
            <a:r>
              <a:rPr lang="en-US" baseline="0" dirty="0" err="1" smtClean="0"/>
              <a:t>Araport</a:t>
            </a:r>
            <a:r>
              <a:rPr lang="en-US" baseline="0" dirty="0" smtClean="0"/>
              <a:t> is quite new and expanding so if you need something specific and it </a:t>
            </a:r>
            <a:r>
              <a:rPr lang="en-US" baseline="0" dirty="0" err="1" smtClean="0"/>
              <a:t>doesn</a:t>
            </a:r>
            <a:r>
              <a:rPr lang="uk-UA" baseline="0" dirty="0" smtClean="0"/>
              <a:t>’</a:t>
            </a:r>
            <a:r>
              <a:rPr lang="en-US" baseline="0" dirty="0" smtClean="0"/>
              <a:t>t exist you can get it added in</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14</a:t>
            </a:fld>
            <a:endParaRPr lang="en-US"/>
          </a:p>
        </p:txBody>
      </p:sp>
    </p:spTree>
    <p:extLst>
      <p:ext uri="{BB962C8B-B14F-4D97-AF65-F5344CB8AC3E}">
        <p14:creationId xmlns:p14="http://schemas.microsoft.com/office/powerpoint/2010/main" val="131026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database,</a:t>
            </a:r>
            <a:r>
              <a:rPr lang="en-US" baseline="0" dirty="0" smtClean="0"/>
              <a:t> or group of databases I want to tell you about are the ENSEMBL </a:t>
            </a:r>
            <a:r>
              <a:rPr lang="en-US" baseline="0" dirty="0" err="1" smtClean="0"/>
              <a:t>DBs.</a:t>
            </a:r>
            <a:r>
              <a:rPr lang="en-US" baseline="0" dirty="0" smtClean="0"/>
              <a:t> </a:t>
            </a:r>
          </a:p>
          <a:p>
            <a:endParaRPr lang="en-US" baseline="0" dirty="0" smtClean="0"/>
          </a:p>
          <a:p>
            <a:r>
              <a:rPr lang="en-US" baseline="0" dirty="0" smtClean="0"/>
              <a:t>This is a family of databases that are all more or less in the same format with similar tool structures. The whole </a:t>
            </a:r>
            <a:r>
              <a:rPr lang="en-US" baseline="0" dirty="0" err="1" smtClean="0"/>
              <a:t>ensembl</a:t>
            </a:r>
            <a:r>
              <a:rPr lang="en-US" baseline="0" dirty="0" smtClean="0"/>
              <a:t> project started as necessary way of annotating and disseminating the results from the human genome project. </a:t>
            </a:r>
          </a:p>
          <a:p>
            <a:endParaRPr lang="en-US" baseline="0" dirty="0" smtClean="0"/>
          </a:p>
          <a:p>
            <a:r>
              <a:rPr lang="en-US" baseline="0" dirty="0" smtClean="0"/>
              <a:t>The structure and tools are carried over to other groups of organisms and all the </a:t>
            </a:r>
            <a:r>
              <a:rPr lang="en-US" baseline="0" dirty="0" err="1" smtClean="0"/>
              <a:t>ensembl</a:t>
            </a:r>
            <a:r>
              <a:rPr lang="en-US" baseline="0" dirty="0" smtClean="0"/>
              <a:t> databases, let you get at Genome Assemblies, Gene models, Annotation, Gene Expression, Genetic variants like SNPs and INDELs and bigger comparisons across species and varieties.</a:t>
            </a:r>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2</a:t>
            </a:fld>
            <a:endParaRPr lang="en-US"/>
          </a:p>
        </p:txBody>
      </p:sp>
    </p:spTree>
    <p:extLst>
      <p:ext uri="{BB962C8B-B14F-4D97-AF65-F5344CB8AC3E}">
        <p14:creationId xmlns:p14="http://schemas.microsoft.com/office/powerpoint/2010/main" val="126665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a:t>
            </a:r>
            <a:r>
              <a:rPr lang="en-US" dirty="0" err="1" smtClean="0"/>
              <a:t>ensembl</a:t>
            </a:r>
            <a:r>
              <a:rPr lang="en-US" baseline="0" dirty="0" smtClean="0"/>
              <a:t> plants database is one of the most interesting, </a:t>
            </a:r>
          </a:p>
          <a:p>
            <a:endParaRPr lang="en-US" baseline="0" dirty="0" smtClean="0"/>
          </a:p>
          <a:p>
            <a:r>
              <a:rPr lang="en-US" baseline="0" dirty="0" smtClean="0"/>
              <a:t>The principle view is the genome browser view, where you can see regions of the genome</a:t>
            </a:r>
          </a:p>
          <a:p>
            <a:endParaRPr lang="en-US" baseline="0" dirty="0" smtClean="0"/>
          </a:p>
          <a:p>
            <a:r>
              <a:rPr lang="en-US" baseline="0" dirty="0" smtClean="0"/>
              <a:t>This bit is the navigator, the blue line represents the chromosome and the red boxes are the extent of the genes </a:t>
            </a:r>
            <a:r>
              <a:rPr lang="en-US" baseline="0" dirty="0" err="1" smtClean="0"/>
              <a:t>etc</a:t>
            </a:r>
            <a:r>
              <a:rPr lang="en-US" baseline="0" dirty="0" smtClean="0"/>
              <a:t> in that regions – generally things called features.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3</a:t>
            </a:fld>
            <a:endParaRPr lang="en-US"/>
          </a:p>
        </p:txBody>
      </p:sp>
    </p:spTree>
    <p:extLst>
      <p:ext uri="{BB962C8B-B14F-4D97-AF65-F5344CB8AC3E}">
        <p14:creationId xmlns:p14="http://schemas.microsoft.com/office/powerpoint/2010/main" val="1413086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red outline in the navigator is expanded in this view</a:t>
            </a:r>
          </a:p>
          <a:p>
            <a:endParaRPr lang="en-US" baseline="0" dirty="0" smtClean="0"/>
          </a:p>
          <a:p>
            <a:r>
              <a:rPr lang="en-US" baseline="0" dirty="0" smtClean="0"/>
              <a:t>And in there are rows of different data types, and clicking on items in these rows gives you information and click </a:t>
            </a:r>
            <a:r>
              <a:rPr lang="en-US" baseline="0" dirty="0" err="1" smtClean="0"/>
              <a:t>throughs</a:t>
            </a:r>
            <a:r>
              <a:rPr lang="en-US" baseline="0" dirty="0" smtClean="0"/>
              <a:t> to different pages with info relevant to the thing you clicked.. </a:t>
            </a:r>
          </a:p>
          <a:p>
            <a:endParaRPr lang="en-US" baseline="0" dirty="0" smtClean="0"/>
          </a:p>
          <a:p>
            <a:r>
              <a:rPr lang="en-US" baseline="0" dirty="0" smtClean="0"/>
              <a:t>ENSEMBL Has a lot of data types</a:t>
            </a:r>
            <a:r>
              <a:rPr lang="is-IS" baseline="0" dirty="0" smtClean="0"/>
              <a:t>…</a:t>
            </a:r>
            <a:r>
              <a:rPr lang="en-US" baseline="0" dirty="0" smtClean="0"/>
              <a: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4</a:t>
            </a:fld>
            <a:endParaRPr lang="en-US"/>
          </a:p>
        </p:txBody>
      </p:sp>
    </p:spTree>
    <p:extLst>
      <p:ext uri="{BB962C8B-B14F-4D97-AF65-F5344CB8AC3E}">
        <p14:creationId xmlns:p14="http://schemas.microsoft.com/office/powerpoint/2010/main" val="1954838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views are at the three basic sequence type level. </a:t>
            </a:r>
          </a:p>
          <a:p>
            <a:endParaRPr lang="en-US" baseline="0" dirty="0" smtClean="0"/>
          </a:p>
          <a:p>
            <a:r>
              <a:rPr lang="en-US" baseline="0" dirty="0" smtClean="0"/>
              <a:t>For gene views you get things like gene sequence trees in the gene family across the species in ENSEMBL plants and pan-taxonomically. There are secondary structure predictions and lists of </a:t>
            </a:r>
            <a:r>
              <a:rPr lang="en-US" baseline="0" dirty="0" err="1" smtClean="0"/>
              <a:t>orthologs</a:t>
            </a:r>
            <a:endParaRPr lang="en-US" baseline="0" dirty="0" smtClean="0"/>
          </a:p>
          <a:p>
            <a:endParaRPr lang="en-US" baseline="0" dirty="0" smtClean="0"/>
          </a:p>
          <a:p>
            <a:r>
              <a:rPr lang="en-US" baseline="0" dirty="0" smtClean="0"/>
              <a:t>There are GO terms, GO being the Gene Ontology which is a way of consistently adding functional and other annotation to genes. Similarly </a:t>
            </a:r>
            <a:r>
              <a:rPr lang="en-US" baseline="0" dirty="0" err="1" smtClean="0"/>
              <a:t>theres</a:t>
            </a:r>
            <a:r>
              <a:rPr lang="en-US" baseline="0" dirty="0" smtClean="0"/>
              <a:t> Plant Ontology which is a set of terms that consistently describe plant anatomy and development.</a:t>
            </a:r>
          </a:p>
          <a:p>
            <a:endParaRPr lang="en-US" baseline="0" dirty="0" smtClean="0"/>
          </a:p>
          <a:p>
            <a:r>
              <a:rPr lang="en-US" baseline="0" dirty="0" smtClean="0"/>
              <a:t>There are also genome level alignments – so you can view a regions similarity in other organisms and there are </a:t>
            </a:r>
            <a:r>
              <a:rPr lang="en-US" baseline="0" dirty="0" err="1" smtClean="0"/>
              <a:t>outlinks</a:t>
            </a:r>
            <a:r>
              <a:rPr lang="en-US" baseline="0" dirty="0" smtClean="0"/>
              <a:t> to other databases like gene expression databases;</a:t>
            </a:r>
          </a:p>
          <a:p>
            <a:endParaRPr lang="en-US" baseline="0" dirty="0" smtClean="0"/>
          </a:p>
          <a:p>
            <a:r>
              <a:rPr lang="en-US" baseline="0" dirty="0" smtClean="0"/>
              <a:t>Transcript views show all the sub structure of the transcripts, the splice </a:t>
            </a:r>
            <a:r>
              <a:rPr lang="en-US" baseline="0" dirty="0" err="1" smtClean="0"/>
              <a:t>variants,the</a:t>
            </a:r>
            <a:r>
              <a:rPr lang="en-US" baseline="0" dirty="0" smtClean="0"/>
              <a:t> exons and the cDNA and the sequence </a:t>
            </a:r>
          </a:p>
          <a:p>
            <a:endParaRPr lang="en-US" baseline="0" dirty="0" smtClean="0"/>
          </a:p>
          <a:p>
            <a:r>
              <a:rPr lang="en-US" baseline="0" dirty="0" smtClean="0"/>
              <a:t>And protein views show the protein sub structures, the domains </a:t>
            </a:r>
            <a:r>
              <a:rPr lang="en-US" baseline="0" dirty="0" err="1" smtClean="0"/>
              <a:t>etc</a:t>
            </a:r>
            <a:r>
              <a:rPr lang="en-US" baseline="0" dirty="0" smtClean="0"/>
              <a:t> with annotations of these from many other tools and databases, like the prints or PFAM – all of which are just ways of detecting protein domains.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5</a:t>
            </a:fld>
            <a:endParaRPr lang="en-US"/>
          </a:p>
        </p:txBody>
      </p:sp>
    </p:spTree>
    <p:extLst>
      <p:ext uri="{BB962C8B-B14F-4D97-AF65-F5344CB8AC3E}">
        <p14:creationId xmlns:p14="http://schemas.microsoft.com/office/powerpoint/2010/main" val="119925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site also has a few tools in which you can upload your own sequence and work with it. Like HMMER for </a:t>
            </a:r>
            <a:r>
              <a:rPr lang="en-US" baseline="0" dirty="0" err="1" smtClean="0"/>
              <a:t>pfam</a:t>
            </a:r>
            <a:r>
              <a:rPr lang="en-US" baseline="0" dirty="0" smtClean="0"/>
              <a:t> domain,</a:t>
            </a:r>
          </a:p>
          <a:p>
            <a:endParaRPr lang="en-US" baseline="0" dirty="0" smtClean="0"/>
          </a:p>
          <a:p>
            <a:r>
              <a:rPr lang="en-US" baseline="0" dirty="0" smtClean="0"/>
              <a:t>BLAST for multiple sequence comparisons within the list of ENSEMBL plants species. </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6</a:t>
            </a:fld>
            <a:endParaRPr lang="en-US"/>
          </a:p>
        </p:txBody>
      </p:sp>
    </p:spTree>
    <p:extLst>
      <p:ext uri="{BB962C8B-B14F-4D97-AF65-F5344CB8AC3E}">
        <p14:creationId xmlns:p14="http://schemas.microsoft.com/office/powerpoint/2010/main" val="83150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Theres</a:t>
            </a:r>
            <a:r>
              <a:rPr lang="en-US" dirty="0" smtClean="0"/>
              <a:t> also </a:t>
            </a:r>
            <a:r>
              <a:rPr lang="en-US" dirty="0" err="1" smtClean="0"/>
              <a:t>biomart</a:t>
            </a:r>
            <a:r>
              <a:rPr lang="en-US" dirty="0" smtClean="0"/>
              <a:t>, that allows you to</a:t>
            </a:r>
            <a:r>
              <a:rPr lang="en-US" baseline="0" dirty="0" smtClean="0"/>
              <a:t> form very complex queries using clever filters and return lists of features matching your specs/</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7</a:t>
            </a:fld>
            <a:endParaRPr lang="en-US"/>
          </a:p>
        </p:txBody>
      </p:sp>
    </p:spTree>
    <p:extLst>
      <p:ext uri="{BB962C8B-B14F-4D97-AF65-F5344CB8AC3E}">
        <p14:creationId xmlns:p14="http://schemas.microsoft.com/office/powerpoint/2010/main" val="1765541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uk-UA" dirty="0" smtClean="0"/>
              <a:t>’</a:t>
            </a:r>
            <a:r>
              <a:rPr lang="en-US" dirty="0" smtClean="0"/>
              <a:t>s the general structure of all the</a:t>
            </a:r>
            <a:r>
              <a:rPr lang="en-US" baseline="0" dirty="0" smtClean="0"/>
              <a:t> ENSEMBL databases and they match that template more or less. Microbe genomes and data are kept in different sub databases. There are separate ones for fungi, bacteria and the </a:t>
            </a:r>
            <a:r>
              <a:rPr lang="en-US" baseline="0" dirty="0" err="1" smtClean="0"/>
              <a:t>protists</a:t>
            </a:r>
            <a:r>
              <a:rPr lang="en-US" baseline="0" dirty="0" smtClean="0"/>
              <a:t> </a:t>
            </a:r>
          </a:p>
          <a:p>
            <a:endParaRPr lang="en-US" baseline="0" dirty="0" smtClean="0"/>
          </a:p>
          <a:p>
            <a:r>
              <a:rPr lang="en-US" baseline="0" dirty="0" smtClean="0"/>
              <a:t>There are loads of genomes in here, especially in the bacteria one. But in the fungi and </a:t>
            </a:r>
            <a:r>
              <a:rPr lang="en-US" baseline="0" dirty="0" err="1" smtClean="0"/>
              <a:t>protists</a:t>
            </a:r>
            <a:r>
              <a:rPr lang="en-US" baseline="0" dirty="0" smtClean="0"/>
              <a:t> there are some tools missing like the </a:t>
            </a:r>
            <a:r>
              <a:rPr lang="en-US" baseline="0" dirty="0" err="1" smtClean="0"/>
              <a:t>hmmer</a:t>
            </a:r>
            <a:r>
              <a:rPr lang="en-US" baseline="0" dirty="0" smtClean="0"/>
              <a:t> , and lots of the </a:t>
            </a:r>
            <a:r>
              <a:rPr lang="en-US" baseline="0" dirty="0" err="1" smtClean="0"/>
              <a:t>comparaitve</a:t>
            </a:r>
            <a:r>
              <a:rPr lang="en-US" baseline="0" dirty="0" smtClean="0"/>
              <a:t> and annotation information. This is usually a direct result of the incompleteness of these genomes.</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8</a:t>
            </a:fld>
            <a:endParaRPr lang="en-US"/>
          </a:p>
        </p:txBody>
      </p:sp>
    </p:spTree>
    <p:extLst>
      <p:ext uri="{BB962C8B-B14F-4D97-AF65-F5344CB8AC3E}">
        <p14:creationId xmlns:p14="http://schemas.microsoft.com/office/powerpoint/2010/main" val="154330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related database based on the ENSEMBL </a:t>
            </a:r>
            <a:r>
              <a:rPr lang="en-US" baseline="0" dirty="0" err="1" smtClean="0"/>
              <a:t>browswer</a:t>
            </a:r>
            <a:r>
              <a:rPr lang="en-US" baseline="0" dirty="0" smtClean="0"/>
              <a:t> and data is </a:t>
            </a:r>
            <a:r>
              <a:rPr lang="en-US" baseline="0" dirty="0" err="1" smtClean="0"/>
              <a:t>PhytoPath</a:t>
            </a:r>
            <a:r>
              <a:rPr lang="en-US" baseline="0" dirty="0" smtClean="0"/>
              <a:t>. This contains plant </a:t>
            </a:r>
            <a:r>
              <a:rPr lang="en-US" baseline="0" dirty="0" err="1" smtClean="0"/>
              <a:t>patogen</a:t>
            </a:r>
            <a:r>
              <a:rPr lang="en-US" baseline="0" dirty="0" smtClean="0"/>
              <a:t> specific information. It adds value to the basic ENSEMBL information by  incorporating information curated from the literature and by adding disease specific information from the PHI-BASE DB. Its powered by the </a:t>
            </a:r>
            <a:r>
              <a:rPr lang="en-US" baseline="0" dirty="0" err="1" smtClean="0"/>
              <a:t>biomart</a:t>
            </a:r>
            <a:r>
              <a:rPr lang="en-US" baseline="0" dirty="0" smtClean="0"/>
              <a:t> tool.</a:t>
            </a:r>
            <a:endParaRPr lang="en-US" dirty="0"/>
          </a:p>
        </p:txBody>
      </p:sp>
      <p:sp>
        <p:nvSpPr>
          <p:cNvPr id="4" name="Slide Number Placeholder 3"/>
          <p:cNvSpPr>
            <a:spLocks noGrp="1"/>
          </p:cNvSpPr>
          <p:nvPr>
            <p:ph type="sldNum" sz="quarter" idx="10"/>
          </p:nvPr>
        </p:nvSpPr>
        <p:spPr/>
        <p:txBody>
          <a:bodyPr/>
          <a:lstStyle/>
          <a:p>
            <a:fld id="{A4B3CF38-FFA9-2746-AA8D-3360EAC9EC58}" type="slidenum">
              <a:rPr lang="en-US" smtClean="0"/>
              <a:t>9</a:t>
            </a:fld>
            <a:endParaRPr lang="en-US"/>
          </a:p>
        </p:txBody>
      </p:sp>
    </p:spTree>
    <p:extLst>
      <p:ext uri="{BB962C8B-B14F-4D97-AF65-F5344CB8AC3E}">
        <p14:creationId xmlns:p14="http://schemas.microsoft.com/office/powerpoint/2010/main" val="1734038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4237086"/>
            <a:ext cx="9144000" cy="152606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343222" y="4568902"/>
            <a:ext cx="4862308" cy="830997"/>
          </a:xfrm>
          <a:prstGeom prst="rect">
            <a:avLst/>
          </a:prstGeom>
          <a:noFill/>
        </p:spPr>
        <p:txBody>
          <a:bodyPr wrap="square" rtlCol="0">
            <a:spAutoFit/>
          </a:bodyPr>
          <a:lstStyle/>
          <a:p>
            <a:r>
              <a:rPr lang="en-US" sz="4800" b="0" i="0" dirty="0" smtClean="0">
                <a:latin typeface="+mn-lt"/>
                <a:cs typeface="Futura Condensed"/>
              </a:rPr>
              <a:t>Title Here</a:t>
            </a:r>
            <a:endParaRPr lang="en-US" sz="4800" b="0" i="0" dirty="0">
              <a:latin typeface="+mn-lt"/>
              <a:cs typeface="Futura Condensed"/>
            </a:endParaRPr>
          </a:p>
        </p:txBody>
      </p:sp>
      <p:sp>
        <p:nvSpPr>
          <p:cNvPr id="9" name="TextBox 8"/>
          <p:cNvSpPr txBox="1"/>
          <p:nvPr userDrawn="1"/>
        </p:nvSpPr>
        <p:spPr>
          <a:xfrm>
            <a:off x="5517290" y="4537822"/>
            <a:ext cx="3626710" cy="1384995"/>
          </a:xfrm>
          <a:prstGeom prst="rect">
            <a:avLst/>
          </a:prstGeom>
          <a:noFill/>
        </p:spPr>
        <p:txBody>
          <a:bodyPr wrap="square" rtlCol="0">
            <a:spAutoFit/>
          </a:bodyPr>
          <a:lstStyle/>
          <a:p>
            <a:r>
              <a:rPr lang="en-US" sz="2800" b="0" i="0" dirty="0" smtClean="0">
                <a:latin typeface="+mn-lt"/>
                <a:cs typeface="Futura"/>
              </a:rPr>
              <a:t>@</a:t>
            </a:r>
            <a:r>
              <a:rPr lang="en-US" sz="2800" b="0" i="0" dirty="0" err="1" smtClean="0">
                <a:latin typeface="+mn-lt"/>
                <a:cs typeface="Futura"/>
              </a:rPr>
              <a:t>danmaclean</a:t>
            </a:r>
            <a:endParaRPr lang="en-US" sz="2800" b="0" i="0" dirty="0" smtClean="0">
              <a:latin typeface="+mn-lt"/>
              <a:cs typeface="Futura"/>
            </a:endParaRPr>
          </a:p>
          <a:p>
            <a:r>
              <a:rPr lang="en-US" sz="2800" b="0" i="0" dirty="0" smtClean="0">
                <a:latin typeface="+mn-lt"/>
                <a:cs typeface="Futura"/>
              </a:rPr>
              <a:t>dan.maclean@tsl.ac.uk</a:t>
            </a:r>
          </a:p>
          <a:p>
            <a:endParaRPr lang="en-US" sz="2800" b="0" i="0" dirty="0" smtClean="0">
              <a:latin typeface="Futura"/>
              <a:cs typeface="Futura"/>
            </a:endParaRPr>
          </a:p>
        </p:txBody>
      </p:sp>
    </p:spTree>
    <p:extLst>
      <p:ext uri="{BB962C8B-B14F-4D97-AF65-F5344CB8AC3E}">
        <p14:creationId xmlns:p14="http://schemas.microsoft.com/office/powerpoint/2010/main" val="223290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175205"/>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175975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p:cNvSpPr/>
          <p:nvPr userDrawn="1"/>
        </p:nvSpPr>
        <p:spPr>
          <a:xfrm>
            <a:off x="1" y="5450644"/>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2" y="5625849"/>
            <a:ext cx="9144000"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86461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0" y="175205"/>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
        <p:nvSpPr>
          <p:cNvPr id="2" name="TextBox 1"/>
          <p:cNvSpPr txBox="1"/>
          <p:nvPr userDrawn="1"/>
        </p:nvSpPr>
        <p:spPr>
          <a:xfrm>
            <a:off x="0" y="1006202"/>
            <a:ext cx="9144000" cy="400110"/>
          </a:xfrm>
          <a:prstGeom prst="rect">
            <a:avLst/>
          </a:prstGeom>
          <a:noFill/>
        </p:spPr>
        <p:txBody>
          <a:bodyPr wrap="square" rtlCol="0">
            <a:spAutoFit/>
          </a:bodyPr>
          <a:lstStyle/>
          <a:p>
            <a:pPr algn="ctr"/>
            <a:r>
              <a:rPr lang="en-US" sz="2000" b="1" i="1" dirty="0" smtClean="0">
                <a:solidFill>
                  <a:srgbClr val="03317B"/>
                </a:solidFill>
              </a:rPr>
              <a:t>Sub point here</a:t>
            </a:r>
            <a:endParaRPr lang="en-US" sz="2000" b="1" i="1" dirty="0">
              <a:solidFill>
                <a:srgbClr val="03317B"/>
              </a:solidFill>
            </a:endParaRPr>
          </a:p>
        </p:txBody>
      </p:sp>
    </p:spTree>
    <p:extLst>
      <p:ext uri="{BB962C8B-B14F-4D97-AF65-F5344CB8AC3E}">
        <p14:creationId xmlns:p14="http://schemas.microsoft.com/office/powerpoint/2010/main" val="81546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p:cNvSpPr/>
          <p:nvPr userDrawn="1"/>
        </p:nvSpPr>
        <p:spPr>
          <a:xfrm>
            <a:off x="-1" y="3203737"/>
            <a:ext cx="9144000" cy="1407356"/>
          </a:xfrm>
          <a:prstGeom prst="rect">
            <a:avLst/>
          </a:prstGeom>
          <a:solidFill>
            <a:srgbClr val="4DBEED">
              <a:alpha val="4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1" y="3481919"/>
            <a:ext cx="9143999" cy="830997"/>
          </a:xfrm>
          <a:prstGeom prst="rect">
            <a:avLst/>
          </a:prstGeom>
          <a:noFill/>
        </p:spPr>
        <p:txBody>
          <a:bodyPr wrap="square" rtlCol="0">
            <a:spAutoFit/>
          </a:bodyPr>
          <a:lstStyle/>
          <a:p>
            <a:pPr algn="ctr"/>
            <a:r>
              <a:rPr lang="en-US" sz="4800" b="0" i="0" dirty="0" smtClean="0">
                <a:latin typeface="+mn-lt"/>
                <a:cs typeface="Futura Condensed"/>
              </a:rPr>
              <a:t>Major point here</a:t>
            </a:r>
            <a:endParaRPr lang="en-US" sz="4800" b="0" i="0" dirty="0">
              <a:latin typeface="+mn-lt"/>
              <a:cs typeface="Futura Condensed"/>
            </a:endParaRPr>
          </a:p>
        </p:txBody>
      </p:sp>
    </p:spTree>
    <p:extLst>
      <p:ext uri="{BB962C8B-B14F-4D97-AF65-F5344CB8AC3E}">
        <p14:creationId xmlns:p14="http://schemas.microsoft.com/office/powerpoint/2010/main" val="372512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extBox 1"/>
          <p:cNvSpPr txBox="1"/>
          <p:nvPr userDrawn="1"/>
        </p:nvSpPr>
        <p:spPr>
          <a:xfrm>
            <a:off x="858055" y="987195"/>
            <a:ext cx="1510176" cy="369332"/>
          </a:xfrm>
          <a:prstGeom prst="rect">
            <a:avLst/>
          </a:prstGeom>
          <a:solidFill>
            <a:srgbClr val="03317B"/>
          </a:solidFill>
        </p:spPr>
        <p:txBody>
          <a:bodyPr wrap="square" rtlCol="0">
            <a:spAutoFit/>
          </a:bodyPr>
          <a:lstStyle/>
          <a:p>
            <a:r>
              <a:rPr lang="en-US" dirty="0" smtClean="0">
                <a:solidFill>
                  <a:srgbClr val="FBD128"/>
                </a:solidFill>
              </a:rPr>
              <a:t>Callout Text</a:t>
            </a:r>
            <a:endParaRPr lang="en-US" dirty="0">
              <a:solidFill>
                <a:srgbClr val="FBD128"/>
              </a:solidFill>
            </a:endParaRPr>
          </a:p>
        </p:txBody>
      </p:sp>
    </p:spTree>
    <p:extLst>
      <p:ext uri="{BB962C8B-B14F-4D97-AF65-F5344CB8AC3E}">
        <p14:creationId xmlns:p14="http://schemas.microsoft.com/office/powerpoint/2010/main" val="32853484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16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484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Lst>
  <p:txStyles>
    <p:titleStyle>
      <a:lvl1pPr algn="ctr" defTabSz="457200" rtl="0" eaLnBrk="1" latinLnBrk="0" hangingPunct="1">
        <a:spcBef>
          <a:spcPct val="0"/>
        </a:spcBef>
        <a:buNone/>
        <a:defRPr sz="4400" kern="1200">
          <a:solidFill>
            <a:srgbClr val="03317B"/>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2" name="TextBox 1"/>
          <p:cNvSpPr txBox="1"/>
          <p:nvPr/>
        </p:nvSpPr>
        <p:spPr>
          <a:xfrm>
            <a:off x="2627086" y="369816"/>
            <a:ext cx="4221917" cy="3323987"/>
          </a:xfrm>
          <a:prstGeom prst="rect">
            <a:avLst/>
          </a:prstGeom>
          <a:solidFill>
            <a:schemeClr val="tx1">
              <a:lumMod val="50000"/>
              <a:alpha val="56000"/>
            </a:schemeClr>
          </a:solidFill>
        </p:spPr>
        <p:txBody>
          <a:bodyPr wrap="square" rtlCol="0">
            <a:spAutoFit/>
          </a:bodyPr>
          <a:lstStyle/>
          <a:p>
            <a:pPr algn="ctr">
              <a:lnSpc>
                <a:spcPct val="150000"/>
              </a:lnSpc>
            </a:pPr>
            <a:r>
              <a:rPr lang="en-US" sz="2800" dirty="0" smtClean="0">
                <a:solidFill>
                  <a:schemeClr val="bg1"/>
                </a:solidFill>
                <a:latin typeface="+mj-lt"/>
              </a:rPr>
              <a:t>ENSEMBL</a:t>
            </a:r>
          </a:p>
          <a:p>
            <a:pPr algn="ctr">
              <a:lnSpc>
                <a:spcPct val="150000"/>
              </a:lnSpc>
            </a:pPr>
            <a:r>
              <a:rPr lang="en-US" sz="2800" dirty="0" err="1" smtClean="0">
                <a:solidFill>
                  <a:schemeClr val="bg1"/>
                </a:solidFill>
                <a:latin typeface="+mj-lt"/>
              </a:rPr>
              <a:t>PhytoPathDB</a:t>
            </a:r>
            <a:endParaRPr lang="en-US" sz="2800" dirty="0" smtClean="0">
              <a:solidFill>
                <a:schemeClr val="bg1"/>
              </a:solidFill>
              <a:latin typeface="+mj-lt"/>
            </a:endParaRPr>
          </a:p>
          <a:p>
            <a:pPr algn="ctr">
              <a:lnSpc>
                <a:spcPct val="150000"/>
              </a:lnSpc>
            </a:pPr>
            <a:r>
              <a:rPr lang="en-US" sz="2800" dirty="0" err="1" smtClean="0">
                <a:solidFill>
                  <a:schemeClr val="bg1"/>
                </a:solidFill>
                <a:latin typeface="+mj-lt"/>
              </a:rPr>
              <a:t>SolGenomics</a:t>
            </a:r>
            <a:endParaRPr lang="en-US" sz="2800" dirty="0" smtClean="0">
              <a:solidFill>
                <a:schemeClr val="bg1"/>
              </a:solidFill>
              <a:latin typeface="+mj-lt"/>
            </a:endParaRPr>
          </a:p>
          <a:p>
            <a:pPr algn="ctr">
              <a:lnSpc>
                <a:spcPct val="150000"/>
              </a:lnSpc>
            </a:pPr>
            <a:r>
              <a:rPr lang="en-US" sz="2800" dirty="0" smtClean="0">
                <a:solidFill>
                  <a:schemeClr val="bg1"/>
                </a:solidFill>
                <a:latin typeface="+mj-lt"/>
              </a:rPr>
              <a:t>TAIR </a:t>
            </a:r>
          </a:p>
          <a:p>
            <a:pPr algn="ctr">
              <a:lnSpc>
                <a:spcPct val="150000"/>
              </a:lnSpc>
            </a:pPr>
            <a:r>
              <a:rPr lang="en-US" sz="2800" dirty="0" err="1" smtClean="0">
                <a:solidFill>
                  <a:schemeClr val="bg1"/>
                </a:solidFill>
                <a:latin typeface="+mj-lt"/>
              </a:rPr>
              <a:t>AraPort</a:t>
            </a:r>
            <a:endParaRPr lang="en-US" sz="2800" dirty="0">
              <a:solidFill>
                <a:schemeClr val="bg1"/>
              </a:solidFill>
              <a:latin typeface="+mj-lt"/>
            </a:endParaRPr>
          </a:p>
        </p:txBody>
      </p:sp>
      <p:sp>
        <p:nvSpPr>
          <p:cNvPr id="3" name="TextBox 2"/>
          <p:cNvSpPr txBox="1"/>
          <p:nvPr/>
        </p:nvSpPr>
        <p:spPr>
          <a:xfrm>
            <a:off x="0" y="5630548"/>
            <a:ext cx="9144000" cy="584775"/>
          </a:xfrm>
          <a:prstGeom prst="rect">
            <a:avLst/>
          </a:prstGeom>
          <a:solidFill>
            <a:schemeClr val="tx1">
              <a:lumMod val="50000"/>
              <a:alpha val="53000"/>
            </a:schemeClr>
          </a:solidFill>
        </p:spPr>
        <p:txBody>
          <a:bodyPr wrap="square" rtlCol="0">
            <a:spAutoFit/>
          </a:bodyPr>
          <a:lstStyle/>
          <a:p>
            <a:pPr algn="ctr"/>
            <a:r>
              <a:rPr lang="en-US" sz="3200" dirty="0" smtClean="0">
                <a:solidFill>
                  <a:schemeClr val="bg1"/>
                </a:solidFill>
              </a:rPr>
              <a:t>Data ● Tools Provided ● USPs</a:t>
            </a:r>
            <a:endParaRPr lang="en-US" sz="3200" dirty="0">
              <a:solidFill>
                <a:schemeClr val="bg1"/>
              </a:solidFill>
            </a:endParaRPr>
          </a:p>
        </p:txBody>
      </p:sp>
    </p:spTree>
    <p:extLst>
      <p:ext uri="{BB962C8B-B14F-4D97-AF65-F5344CB8AC3E}">
        <p14:creationId xmlns:p14="http://schemas.microsoft.com/office/powerpoint/2010/main" val="1628516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SolGenomics</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solgenomics.net</a:t>
            </a:r>
            <a:endParaRPr lang="en-US" sz="2400" dirty="0" smtClean="0">
              <a:solidFill>
                <a:schemeClr val="bg1"/>
              </a:solidFill>
              <a:latin typeface="+mj-lt"/>
            </a:endParaRPr>
          </a:p>
        </p:txBody>
      </p:sp>
      <p:sp>
        <p:nvSpPr>
          <p:cNvPr id="5" name="TextBox 4"/>
          <p:cNvSpPr txBox="1"/>
          <p:nvPr/>
        </p:nvSpPr>
        <p:spPr>
          <a:xfrm>
            <a:off x="0" y="1126891"/>
            <a:ext cx="4296229" cy="461665"/>
          </a:xfrm>
          <a:prstGeom prst="rect">
            <a:avLst/>
          </a:prstGeom>
          <a:noFill/>
        </p:spPr>
        <p:txBody>
          <a:bodyPr wrap="square" rtlCol="0">
            <a:spAutoFit/>
          </a:bodyPr>
          <a:lstStyle/>
          <a:p>
            <a:r>
              <a:rPr lang="en-US" sz="2400" dirty="0" smtClean="0">
                <a:solidFill>
                  <a:schemeClr val="tx1">
                    <a:lumMod val="50000"/>
                  </a:schemeClr>
                </a:solidFill>
              </a:rPr>
              <a:t>Community Site for </a:t>
            </a:r>
            <a:r>
              <a:rPr lang="en-US" sz="2400" dirty="0" err="1" smtClean="0">
                <a:solidFill>
                  <a:schemeClr val="tx1">
                    <a:lumMod val="50000"/>
                  </a:schemeClr>
                </a:solidFill>
              </a:rPr>
              <a:t>Solanaceae</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471714" y="1910998"/>
            <a:ext cx="7649029" cy="3737442"/>
          </a:xfrm>
          <a:prstGeom prst="rect">
            <a:avLst/>
          </a:prstGeom>
        </p:spPr>
      </p:pic>
    </p:spTree>
    <p:extLst>
      <p:ext uri="{BB962C8B-B14F-4D97-AF65-F5344CB8AC3E}">
        <p14:creationId xmlns:p14="http://schemas.microsoft.com/office/powerpoint/2010/main" val="178740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SolGenomics</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solgenomics.net</a:t>
            </a:r>
            <a:endParaRPr lang="en-US" sz="2400" dirty="0" smtClean="0">
              <a:solidFill>
                <a:schemeClr val="bg1"/>
              </a:solidFill>
              <a:latin typeface="+mj-lt"/>
            </a:endParaRPr>
          </a:p>
        </p:txBody>
      </p:sp>
      <p:sp>
        <p:nvSpPr>
          <p:cNvPr id="5" name="TextBox 4"/>
          <p:cNvSpPr txBox="1"/>
          <p:nvPr/>
        </p:nvSpPr>
        <p:spPr>
          <a:xfrm>
            <a:off x="0" y="1126891"/>
            <a:ext cx="4296229" cy="830997"/>
          </a:xfrm>
          <a:prstGeom prst="rect">
            <a:avLst/>
          </a:prstGeom>
          <a:noFill/>
        </p:spPr>
        <p:txBody>
          <a:bodyPr wrap="square" rtlCol="0">
            <a:spAutoFit/>
          </a:bodyPr>
          <a:lstStyle/>
          <a:p>
            <a:r>
              <a:rPr lang="en-US" sz="2400" dirty="0" smtClean="0">
                <a:solidFill>
                  <a:schemeClr val="tx1">
                    <a:lumMod val="50000"/>
                  </a:schemeClr>
                </a:solidFill>
              </a:rPr>
              <a:t>Tools</a:t>
            </a:r>
          </a:p>
          <a:p>
            <a:r>
              <a:rPr lang="en-US" sz="2400" dirty="0">
                <a:solidFill>
                  <a:schemeClr val="tx1">
                    <a:lumMod val="50000"/>
                  </a:schemeClr>
                </a:solidFill>
              </a:rPr>
              <a:t>	</a:t>
            </a:r>
            <a:r>
              <a:rPr lang="en-US" sz="2400" dirty="0" smtClean="0">
                <a:solidFill>
                  <a:schemeClr val="tx1">
                    <a:lumMod val="50000"/>
                  </a:schemeClr>
                </a:solidFill>
              </a:rPr>
              <a:t>Biochemical pathways</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812799" y="2007561"/>
            <a:ext cx="7474857" cy="3577562"/>
          </a:xfrm>
          <a:prstGeom prst="rect">
            <a:avLst/>
          </a:prstGeom>
        </p:spPr>
      </p:pic>
    </p:spTree>
    <p:extLst>
      <p:ext uri="{BB962C8B-B14F-4D97-AF65-F5344CB8AC3E}">
        <p14:creationId xmlns:p14="http://schemas.microsoft.com/office/powerpoint/2010/main" val="852174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SolGenomics</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solgenomics.net</a:t>
            </a:r>
            <a:endParaRPr lang="en-US" sz="2400" dirty="0" smtClean="0">
              <a:solidFill>
                <a:schemeClr val="bg1"/>
              </a:solidFill>
              <a:latin typeface="+mj-lt"/>
            </a:endParaRPr>
          </a:p>
        </p:txBody>
      </p:sp>
      <p:sp>
        <p:nvSpPr>
          <p:cNvPr id="5" name="TextBox 4"/>
          <p:cNvSpPr txBox="1"/>
          <p:nvPr/>
        </p:nvSpPr>
        <p:spPr>
          <a:xfrm>
            <a:off x="0" y="1126891"/>
            <a:ext cx="4296229" cy="1938992"/>
          </a:xfrm>
          <a:prstGeom prst="rect">
            <a:avLst/>
          </a:prstGeom>
          <a:noFill/>
        </p:spPr>
        <p:txBody>
          <a:bodyPr wrap="square" rtlCol="0">
            <a:spAutoFit/>
          </a:bodyPr>
          <a:lstStyle/>
          <a:p>
            <a:r>
              <a:rPr lang="en-US" sz="2400" dirty="0" smtClean="0">
                <a:solidFill>
                  <a:schemeClr val="tx1">
                    <a:lumMod val="50000"/>
                  </a:schemeClr>
                </a:solidFill>
              </a:rPr>
              <a:t>Tools</a:t>
            </a:r>
          </a:p>
          <a:p>
            <a:r>
              <a:rPr lang="en-US" sz="2400" dirty="0">
                <a:solidFill>
                  <a:schemeClr val="tx1">
                    <a:lumMod val="50000"/>
                  </a:schemeClr>
                </a:solidFill>
              </a:rPr>
              <a:t>	</a:t>
            </a:r>
            <a:r>
              <a:rPr lang="en-US" sz="2400" dirty="0" smtClean="0">
                <a:solidFill>
                  <a:schemeClr val="tx1">
                    <a:lumMod val="50000"/>
                  </a:schemeClr>
                </a:solidFill>
              </a:rPr>
              <a:t>CAPS experiment designer</a:t>
            </a:r>
          </a:p>
          <a:p>
            <a:r>
              <a:rPr lang="en-US" sz="2400" dirty="0" smtClean="0">
                <a:solidFill>
                  <a:schemeClr val="tx1">
                    <a:lumMod val="50000"/>
                  </a:schemeClr>
                </a:solidFill>
              </a:rPr>
              <a:t>	</a:t>
            </a:r>
            <a:r>
              <a:rPr lang="en-US" sz="2400" dirty="0">
                <a:solidFill>
                  <a:schemeClr val="tx1">
                    <a:lumMod val="50000"/>
                  </a:schemeClr>
                </a:solidFill>
              </a:rPr>
              <a:t>VIGs </a:t>
            </a:r>
            <a:r>
              <a:rPr lang="en-US" sz="2400" dirty="0" smtClean="0">
                <a:solidFill>
                  <a:schemeClr val="tx1">
                    <a:lumMod val="50000"/>
                  </a:schemeClr>
                </a:solidFill>
              </a:rPr>
              <a:t>tool</a:t>
            </a:r>
          </a:p>
          <a:p>
            <a:r>
              <a:rPr lang="en-US" sz="2400" dirty="0">
                <a:solidFill>
                  <a:schemeClr val="tx1">
                    <a:lumMod val="50000"/>
                  </a:schemeClr>
                </a:solidFill>
              </a:rPr>
              <a:t>	</a:t>
            </a:r>
            <a:r>
              <a:rPr lang="en-US" sz="2400" dirty="0" smtClean="0">
                <a:solidFill>
                  <a:schemeClr val="tx1">
                    <a:lumMod val="50000"/>
                  </a:schemeClr>
                </a:solidFill>
              </a:rPr>
              <a:t>Alignment </a:t>
            </a:r>
            <a:r>
              <a:rPr lang="en-US" sz="2400" dirty="0" err="1" smtClean="0">
                <a:solidFill>
                  <a:schemeClr val="tx1">
                    <a:lumMod val="50000"/>
                  </a:schemeClr>
                </a:solidFill>
              </a:rPr>
              <a:t>Analyser</a:t>
            </a:r>
            <a:endParaRPr lang="en-US" sz="2400" dirty="0" smtClean="0">
              <a:solidFill>
                <a:schemeClr val="tx1">
                  <a:lumMod val="50000"/>
                </a:schemeClr>
              </a:solidFill>
            </a:endParaRPr>
          </a:p>
          <a:p>
            <a:r>
              <a:rPr lang="en-US" sz="2400" dirty="0" smtClean="0">
                <a:solidFill>
                  <a:schemeClr val="tx1">
                    <a:lumMod val="50000"/>
                  </a:schemeClr>
                </a:solidFill>
              </a:rPr>
              <a:t>	Tree Browser</a:t>
            </a:r>
          </a:p>
        </p:txBody>
      </p:sp>
      <p:pic>
        <p:nvPicPr>
          <p:cNvPr id="7" name="Picture 6"/>
          <p:cNvPicPr>
            <a:picLocks noChangeAspect="1"/>
          </p:cNvPicPr>
          <p:nvPr/>
        </p:nvPicPr>
        <p:blipFill>
          <a:blip r:embed="rId3"/>
          <a:stretch>
            <a:fillRect/>
          </a:stretch>
        </p:blipFill>
        <p:spPr>
          <a:xfrm>
            <a:off x="75305" y="3259567"/>
            <a:ext cx="4623536" cy="2721685"/>
          </a:xfrm>
          <a:prstGeom prst="rect">
            <a:avLst/>
          </a:prstGeom>
        </p:spPr>
      </p:pic>
      <p:pic>
        <p:nvPicPr>
          <p:cNvPr id="8" name="Picture 7"/>
          <p:cNvPicPr>
            <a:picLocks noChangeAspect="1"/>
          </p:cNvPicPr>
          <p:nvPr/>
        </p:nvPicPr>
        <p:blipFill>
          <a:blip r:embed="rId4"/>
          <a:stretch>
            <a:fillRect/>
          </a:stretch>
        </p:blipFill>
        <p:spPr>
          <a:xfrm>
            <a:off x="4609726" y="3259567"/>
            <a:ext cx="4534274" cy="2607512"/>
          </a:xfrm>
          <a:prstGeom prst="rect">
            <a:avLst/>
          </a:prstGeom>
        </p:spPr>
      </p:pic>
    </p:spTree>
    <p:extLst>
      <p:ext uri="{BB962C8B-B14F-4D97-AF65-F5344CB8AC3E}">
        <p14:creationId xmlns:p14="http://schemas.microsoft.com/office/powerpoint/2010/main" val="1494185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TAIR</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arabidopsis.org</a:t>
            </a:r>
            <a:endParaRPr lang="en-US" sz="2400" dirty="0" smtClean="0">
              <a:solidFill>
                <a:schemeClr val="bg1"/>
              </a:solidFill>
              <a:latin typeface="+mj-lt"/>
            </a:endParaRPr>
          </a:p>
        </p:txBody>
      </p:sp>
      <p:sp>
        <p:nvSpPr>
          <p:cNvPr id="6" name="TextBox 5"/>
          <p:cNvSpPr txBox="1"/>
          <p:nvPr/>
        </p:nvSpPr>
        <p:spPr>
          <a:xfrm>
            <a:off x="0" y="1126891"/>
            <a:ext cx="6131859" cy="461665"/>
          </a:xfrm>
          <a:prstGeom prst="rect">
            <a:avLst/>
          </a:prstGeom>
          <a:noFill/>
        </p:spPr>
        <p:txBody>
          <a:bodyPr wrap="square" rtlCol="0">
            <a:spAutoFit/>
          </a:bodyPr>
          <a:lstStyle/>
          <a:p>
            <a:r>
              <a:rPr lang="en-US" sz="2400" dirty="0" smtClean="0">
                <a:solidFill>
                  <a:schemeClr val="tx1">
                    <a:lumMod val="50000"/>
                  </a:schemeClr>
                </a:solidFill>
              </a:rPr>
              <a:t>Gold Standard DB </a:t>
            </a:r>
            <a:r>
              <a:rPr lang="en-US" sz="2400" smtClean="0">
                <a:solidFill>
                  <a:schemeClr val="tx1">
                    <a:lumMod val="50000"/>
                  </a:schemeClr>
                </a:solidFill>
              </a:rPr>
              <a:t>for Arabidopsis</a:t>
            </a:r>
            <a:endParaRPr lang="en-US" sz="2400" dirty="0">
              <a:solidFill>
                <a:schemeClr val="tx1">
                  <a:lumMod val="50000"/>
                </a:schemeClr>
              </a:solidFill>
            </a:endParaRPr>
          </a:p>
        </p:txBody>
      </p:sp>
      <p:pic>
        <p:nvPicPr>
          <p:cNvPr id="9" name="Picture 8"/>
          <p:cNvPicPr>
            <a:picLocks noChangeAspect="1"/>
          </p:cNvPicPr>
          <p:nvPr/>
        </p:nvPicPr>
        <p:blipFill>
          <a:blip r:embed="rId3"/>
          <a:stretch>
            <a:fillRect/>
          </a:stretch>
        </p:blipFill>
        <p:spPr>
          <a:xfrm>
            <a:off x="6550058" y="118888"/>
            <a:ext cx="2220337" cy="1966334"/>
          </a:xfrm>
          <a:prstGeom prst="rect">
            <a:avLst/>
          </a:prstGeom>
        </p:spPr>
      </p:pic>
      <p:sp>
        <p:nvSpPr>
          <p:cNvPr id="10" name="TextBox 9"/>
          <p:cNvSpPr txBox="1"/>
          <p:nvPr/>
        </p:nvSpPr>
        <p:spPr>
          <a:xfrm>
            <a:off x="279700" y="4123246"/>
            <a:ext cx="4636545" cy="2554545"/>
          </a:xfrm>
          <a:prstGeom prst="rect">
            <a:avLst/>
          </a:prstGeom>
          <a:noFill/>
        </p:spPr>
        <p:txBody>
          <a:bodyPr wrap="square" rtlCol="0">
            <a:spAutoFit/>
          </a:bodyPr>
          <a:lstStyle/>
          <a:p>
            <a:r>
              <a:rPr lang="en-US" sz="2000" i="1" dirty="0" smtClean="0">
                <a:solidFill>
                  <a:schemeClr val="tx1">
                    <a:lumMod val="50000"/>
                  </a:schemeClr>
                </a:solidFill>
              </a:rPr>
              <a:t>Tools</a:t>
            </a:r>
          </a:p>
          <a:p>
            <a:r>
              <a:rPr lang="en-US" sz="2000" dirty="0">
                <a:solidFill>
                  <a:schemeClr val="tx1">
                    <a:lumMod val="50000"/>
                  </a:schemeClr>
                </a:solidFill>
              </a:rPr>
              <a:t>	</a:t>
            </a:r>
            <a:r>
              <a:rPr lang="en-US" sz="2000" dirty="0" err="1" smtClean="0">
                <a:solidFill>
                  <a:schemeClr val="tx1">
                    <a:lumMod val="50000"/>
                  </a:schemeClr>
                </a:solidFill>
              </a:rPr>
              <a:t>Gbrowse</a:t>
            </a:r>
            <a:endParaRPr lang="en-US" sz="2000" dirty="0" smtClean="0">
              <a:solidFill>
                <a:schemeClr val="tx1">
                  <a:lumMod val="50000"/>
                </a:schemeClr>
              </a:solidFill>
            </a:endParaRPr>
          </a:p>
          <a:p>
            <a:r>
              <a:rPr lang="en-US" sz="2000" dirty="0">
                <a:solidFill>
                  <a:schemeClr val="tx1">
                    <a:lumMod val="50000"/>
                  </a:schemeClr>
                </a:solidFill>
              </a:rPr>
              <a:t>	</a:t>
            </a:r>
            <a:r>
              <a:rPr lang="en-US" sz="2000" dirty="0" err="1" smtClean="0">
                <a:solidFill>
                  <a:schemeClr val="tx1">
                    <a:lumMod val="50000"/>
                  </a:schemeClr>
                </a:solidFill>
              </a:rPr>
              <a:t>Synteny</a:t>
            </a:r>
            <a:r>
              <a:rPr lang="en-US" sz="2000" dirty="0" smtClean="0">
                <a:solidFill>
                  <a:schemeClr val="tx1">
                    <a:lumMod val="50000"/>
                  </a:schemeClr>
                </a:solidFill>
              </a:rPr>
              <a:t> browser</a:t>
            </a:r>
          </a:p>
          <a:p>
            <a:r>
              <a:rPr lang="en-US" sz="2000" dirty="0">
                <a:solidFill>
                  <a:schemeClr val="tx1">
                    <a:lumMod val="50000"/>
                  </a:schemeClr>
                </a:solidFill>
              </a:rPr>
              <a:t>	</a:t>
            </a:r>
            <a:r>
              <a:rPr lang="en-US" sz="2000" dirty="0" smtClean="0">
                <a:solidFill>
                  <a:schemeClr val="tx1">
                    <a:lumMod val="50000"/>
                  </a:schemeClr>
                </a:solidFill>
              </a:rPr>
              <a:t>Protein-Protein Interaction Browser</a:t>
            </a:r>
          </a:p>
          <a:p>
            <a:r>
              <a:rPr lang="en-US" sz="2000" dirty="0">
                <a:solidFill>
                  <a:schemeClr val="tx1">
                    <a:lumMod val="50000"/>
                  </a:schemeClr>
                </a:solidFill>
              </a:rPr>
              <a:t>	</a:t>
            </a:r>
            <a:r>
              <a:rPr lang="en-US" sz="2000" dirty="0" err="1" smtClean="0">
                <a:solidFill>
                  <a:schemeClr val="tx1">
                    <a:lumMod val="50000"/>
                  </a:schemeClr>
                </a:solidFill>
              </a:rPr>
              <a:t>AraCyc</a:t>
            </a:r>
            <a:r>
              <a:rPr lang="en-US" sz="2000" dirty="0" smtClean="0">
                <a:solidFill>
                  <a:schemeClr val="tx1">
                    <a:lumMod val="50000"/>
                  </a:schemeClr>
                </a:solidFill>
              </a:rPr>
              <a:t> Metabolic Pathways</a:t>
            </a:r>
          </a:p>
          <a:p>
            <a:r>
              <a:rPr lang="en-US" sz="2000" dirty="0">
                <a:solidFill>
                  <a:schemeClr val="tx1">
                    <a:lumMod val="50000"/>
                  </a:schemeClr>
                </a:solidFill>
              </a:rPr>
              <a:t>	</a:t>
            </a:r>
            <a:r>
              <a:rPr lang="en-US" sz="2000" dirty="0" smtClean="0">
                <a:solidFill>
                  <a:schemeClr val="tx1">
                    <a:lumMod val="50000"/>
                  </a:schemeClr>
                </a:solidFill>
              </a:rPr>
              <a:t>BLAST &amp; WU-BLAST</a:t>
            </a:r>
          </a:p>
          <a:p>
            <a:r>
              <a:rPr lang="en-US" sz="2000" dirty="0">
                <a:solidFill>
                  <a:schemeClr val="tx1">
                    <a:lumMod val="50000"/>
                  </a:schemeClr>
                </a:solidFill>
              </a:rPr>
              <a:t>	</a:t>
            </a:r>
            <a:r>
              <a:rPr lang="en-US" sz="2000" dirty="0" smtClean="0">
                <a:solidFill>
                  <a:schemeClr val="tx1">
                    <a:lumMod val="50000"/>
                  </a:schemeClr>
                </a:solidFill>
              </a:rPr>
              <a:t>Pattern/Motif Finders</a:t>
            </a:r>
          </a:p>
          <a:p>
            <a:r>
              <a:rPr lang="en-US" sz="2000" dirty="0">
                <a:solidFill>
                  <a:schemeClr val="tx1">
                    <a:lumMod val="50000"/>
                  </a:schemeClr>
                </a:solidFill>
              </a:rPr>
              <a:t>	</a:t>
            </a:r>
            <a:r>
              <a:rPr lang="en-US" sz="2000" dirty="0" smtClean="0">
                <a:solidFill>
                  <a:schemeClr val="tx1">
                    <a:lumMod val="50000"/>
                  </a:schemeClr>
                </a:solidFill>
              </a:rPr>
              <a:t>Expression / Array Clustering</a:t>
            </a:r>
            <a:endParaRPr lang="en-US" sz="2000" dirty="0">
              <a:solidFill>
                <a:schemeClr val="tx1">
                  <a:lumMod val="50000"/>
                </a:schemeClr>
              </a:solidFill>
            </a:endParaRPr>
          </a:p>
        </p:txBody>
      </p:sp>
      <p:sp>
        <p:nvSpPr>
          <p:cNvPr id="11" name="TextBox 10"/>
          <p:cNvSpPr txBox="1"/>
          <p:nvPr/>
        </p:nvSpPr>
        <p:spPr>
          <a:xfrm>
            <a:off x="279700" y="1568701"/>
            <a:ext cx="6465346" cy="2554545"/>
          </a:xfrm>
          <a:prstGeom prst="rect">
            <a:avLst/>
          </a:prstGeom>
          <a:noFill/>
        </p:spPr>
        <p:txBody>
          <a:bodyPr wrap="square" rtlCol="0">
            <a:spAutoFit/>
          </a:bodyPr>
          <a:lstStyle/>
          <a:p>
            <a:r>
              <a:rPr lang="en-US" sz="2000" i="1" dirty="0" smtClean="0">
                <a:solidFill>
                  <a:schemeClr val="tx1">
                    <a:lumMod val="50000"/>
                  </a:schemeClr>
                </a:solidFill>
              </a:rPr>
              <a:t>Data</a:t>
            </a:r>
          </a:p>
          <a:p>
            <a:r>
              <a:rPr lang="en-US" sz="2000" dirty="0">
                <a:solidFill>
                  <a:schemeClr val="tx1">
                    <a:lumMod val="50000"/>
                  </a:schemeClr>
                </a:solidFill>
              </a:rPr>
              <a:t>	</a:t>
            </a:r>
            <a:r>
              <a:rPr lang="en-US" sz="2000" dirty="0" smtClean="0">
                <a:solidFill>
                  <a:schemeClr val="tx1">
                    <a:lumMod val="50000"/>
                  </a:schemeClr>
                </a:solidFill>
              </a:rPr>
              <a:t>Genes </a:t>
            </a:r>
            <a:r>
              <a:rPr lang="en-US" sz="2000" dirty="0">
                <a:solidFill>
                  <a:schemeClr val="tx1">
                    <a:lumMod val="50000"/>
                  </a:schemeClr>
                </a:solidFill>
              </a:rPr>
              <a:t>-</a:t>
            </a:r>
            <a:r>
              <a:rPr lang="en-US" sz="2000" dirty="0" smtClean="0">
                <a:solidFill>
                  <a:schemeClr val="tx1">
                    <a:lumMod val="50000"/>
                  </a:schemeClr>
                </a:solidFill>
              </a:rPr>
              <a:t> Transcripts – Proteins - Genomes</a:t>
            </a:r>
          </a:p>
          <a:p>
            <a:r>
              <a:rPr lang="en-US" sz="2000" dirty="0">
                <a:solidFill>
                  <a:schemeClr val="tx1">
                    <a:lumMod val="50000"/>
                  </a:schemeClr>
                </a:solidFill>
              </a:rPr>
              <a:t>	</a:t>
            </a:r>
            <a:r>
              <a:rPr lang="en-US" sz="2000" dirty="0" smtClean="0">
                <a:solidFill>
                  <a:schemeClr val="tx1">
                    <a:lumMod val="50000"/>
                  </a:schemeClr>
                </a:solidFill>
              </a:rPr>
              <a:t>GO / PO</a:t>
            </a:r>
          </a:p>
          <a:p>
            <a:r>
              <a:rPr lang="en-US" sz="2000" dirty="0">
                <a:solidFill>
                  <a:schemeClr val="tx1">
                    <a:lumMod val="50000"/>
                  </a:schemeClr>
                </a:solidFill>
              </a:rPr>
              <a:t>	</a:t>
            </a:r>
            <a:r>
              <a:rPr lang="en-US" sz="2000" dirty="0" smtClean="0">
                <a:solidFill>
                  <a:schemeClr val="tx1">
                    <a:lumMod val="50000"/>
                  </a:schemeClr>
                </a:solidFill>
              </a:rPr>
              <a:t>Locus history</a:t>
            </a:r>
          </a:p>
          <a:p>
            <a:r>
              <a:rPr lang="en-US" sz="2000" dirty="0">
                <a:solidFill>
                  <a:schemeClr val="tx1">
                    <a:lumMod val="50000"/>
                  </a:schemeClr>
                </a:solidFill>
              </a:rPr>
              <a:t>	</a:t>
            </a:r>
            <a:r>
              <a:rPr lang="en-US" sz="2000" dirty="0" smtClean="0">
                <a:solidFill>
                  <a:schemeClr val="tx1">
                    <a:lumMod val="50000"/>
                  </a:schemeClr>
                </a:solidFill>
              </a:rPr>
              <a:t>Markers </a:t>
            </a:r>
          </a:p>
          <a:p>
            <a:r>
              <a:rPr lang="en-US" sz="2000" dirty="0">
                <a:solidFill>
                  <a:schemeClr val="tx1">
                    <a:lumMod val="50000"/>
                  </a:schemeClr>
                </a:solidFill>
              </a:rPr>
              <a:t>	</a:t>
            </a:r>
            <a:r>
              <a:rPr lang="en-US" sz="2000" dirty="0" smtClean="0">
                <a:solidFill>
                  <a:schemeClr val="tx1">
                    <a:lumMod val="50000"/>
                  </a:schemeClr>
                </a:solidFill>
              </a:rPr>
              <a:t>Array elements, expression, labs</a:t>
            </a:r>
          </a:p>
          <a:p>
            <a:r>
              <a:rPr lang="en-US" sz="2000" dirty="0">
                <a:solidFill>
                  <a:schemeClr val="tx1">
                    <a:lumMod val="50000"/>
                  </a:schemeClr>
                </a:solidFill>
              </a:rPr>
              <a:t>	</a:t>
            </a:r>
            <a:r>
              <a:rPr lang="en-US" sz="2000" dirty="0" smtClean="0">
                <a:solidFill>
                  <a:schemeClr val="tx1">
                    <a:lumMod val="50000"/>
                  </a:schemeClr>
                </a:solidFill>
              </a:rPr>
              <a:t>Protocols, Publications</a:t>
            </a:r>
          </a:p>
          <a:p>
            <a:r>
              <a:rPr lang="en-US" sz="2000" dirty="0" smtClean="0">
                <a:solidFill>
                  <a:schemeClr val="tx1">
                    <a:lumMod val="50000"/>
                  </a:schemeClr>
                </a:solidFill>
              </a:rPr>
              <a:t>	Seeds, Germplasm</a:t>
            </a:r>
            <a:r>
              <a:rPr lang="en-US" sz="2000" dirty="0">
                <a:solidFill>
                  <a:schemeClr val="tx1">
                    <a:lumMod val="50000"/>
                  </a:schemeClr>
                </a:solidFill>
              </a:rPr>
              <a:t>	</a:t>
            </a:r>
          </a:p>
        </p:txBody>
      </p:sp>
      <p:sp>
        <p:nvSpPr>
          <p:cNvPr id="12" name="TextBox 11"/>
          <p:cNvSpPr txBox="1"/>
          <p:nvPr/>
        </p:nvSpPr>
        <p:spPr>
          <a:xfrm>
            <a:off x="4426773" y="4103391"/>
            <a:ext cx="4636545" cy="2554545"/>
          </a:xfrm>
          <a:prstGeom prst="rect">
            <a:avLst/>
          </a:prstGeom>
          <a:noFill/>
        </p:spPr>
        <p:txBody>
          <a:bodyPr wrap="square" rtlCol="0">
            <a:spAutoFit/>
          </a:bodyPr>
          <a:lstStyle/>
          <a:p>
            <a:r>
              <a:rPr lang="en-US" sz="2000" i="1" dirty="0" smtClean="0">
                <a:solidFill>
                  <a:schemeClr val="tx1">
                    <a:lumMod val="50000"/>
                  </a:schemeClr>
                </a:solidFill>
              </a:rPr>
              <a:t>Portals</a:t>
            </a:r>
          </a:p>
          <a:p>
            <a:r>
              <a:rPr lang="en-US" sz="2000" dirty="0">
                <a:solidFill>
                  <a:schemeClr val="tx1">
                    <a:lumMod val="50000"/>
                  </a:schemeClr>
                </a:solidFill>
              </a:rPr>
              <a:t>	</a:t>
            </a:r>
            <a:r>
              <a:rPr lang="en-US" sz="2000" dirty="0" smtClean="0">
                <a:solidFill>
                  <a:schemeClr val="tx1">
                    <a:lumMod val="50000"/>
                  </a:schemeClr>
                </a:solidFill>
              </a:rPr>
              <a:t>Clone stocks</a:t>
            </a:r>
          </a:p>
          <a:p>
            <a:r>
              <a:rPr lang="en-US" sz="2000" dirty="0">
                <a:solidFill>
                  <a:schemeClr val="tx1">
                    <a:lumMod val="50000"/>
                  </a:schemeClr>
                </a:solidFill>
              </a:rPr>
              <a:t>	</a:t>
            </a:r>
            <a:r>
              <a:rPr lang="en-US" sz="2000" dirty="0" smtClean="0">
                <a:solidFill>
                  <a:schemeClr val="tx1">
                    <a:lumMod val="50000"/>
                  </a:schemeClr>
                </a:solidFill>
              </a:rPr>
              <a:t>Education</a:t>
            </a:r>
          </a:p>
          <a:p>
            <a:r>
              <a:rPr lang="en-US" sz="2000" dirty="0">
                <a:solidFill>
                  <a:schemeClr val="tx1">
                    <a:lumMod val="50000"/>
                  </a:schemeClr>
                </a:solidFill>
              </a:rPr>
              <a:t>	</a:t>
            </a:r>
            <a:r>
              <a:rPr lang="en-US" sz="2000" dirty="0" smtClean="0">
                <a:solidFill>
                  <a:schemeClr val="tx1">
                    <a:lumMod val="50000"/>
                  </a:schemeClr>
                </a:solidFill>
              </a:rPr>
              <a:t>Gene Expression</a:t>
            </a:r>
          </a:p>
          <a:p>
            <a:r>
              <a:rPr lang="en-US" sz="2000" dirty="0">
                <a:solidFill>
                  <a:schemeClr val="tx1">
                    <a:lumMod val="50000"/>
                  </a:schemeClr>
                </a:solidFill>
              </a:rPr>
              <a:t>	</a:t>
            </a:r>
            <a:r>
              <a:rPr lang="en-US" sz="2000" dirty="0" smtClean="0">
                <a:solidFill>
                  <a:schemeClr val="tx1">
                    <a:lumMod val="50000"/>
                  </a:schemeClr>
                </a:solidFill>
              </a:rPr>
              <a:t>Gene Annotation</a:t>
            </a:r>
          </a:p>
          <a:p>
            <a:r>
              <a:rPr lang="en-US" sz="2000" dirty="0">
                <a:solidFill>
                  <a:schemeClr val="tx1">
                    <a:lumMod val="50000"/>
                  </a:schemeClr>
                </a:solidFill>
              </a:rPr>
              <a:t>	</a:t>
            </a:r>
            <a:r>
              <a:rPr lang="en-US" sz="2000" dirty="0" smtClean="0">
                <a:solidFill>
                  <a:schemeClr val="tx1">
                    <a:lumMod val="50000"/>
                  </a:schemeClr>
                </a:solidFill>
              </a:rPr>
              <a:t>Metabolome</a:t>
            </a:r>
          </a:p>
          <a:p>
            <a:r>
              <a:rPr lang="en-US" sz="2000" dirty="0">
                <a:solidFill>
                  <a:schemeClr val="tx1">
                    <a:lumMod val="50000"/>
                  </a:schemeClr>
                </a:solidFill>
              </a:rPr>
              <a:t>	</a:t>
            </a:r>
            <a:r>
              <a:rPr lang="en-US" sz="2000" dirty="0" smtClean="0">
                <a:solidFill>
                  <a:schemeClr val="tx1">
                    <a:lumMod val="50000"/>
                  </a:schemeClr>
                </a:solidFill>
              </a:rPr>
              <a:t>Mutant (Genetics)</a:t>
            </a:r>
          </a:p>
          <a:p>
            <a:endParaRPr lang="en-US" sz="2000" dirty="0">
              <a:solidFill>
                <a:schemeClr val="tx1">
                  <a:lumMod val="50000"/>
                </a:schemeClr>
              </a:solidFill>
            </a:endParaRPr>
          </a:p>
        </p:txBody>
      </p:sp>
    </p:spTree>
    <p:extLst>
      <p:ext uri="{BB962C8B-B14F-4D97-AF65-F5344CB8AC3E}">
        <p14:creationId xmlns:p14="http://schemas.microsoft.com/office/powerpoint/2010/main" val="19018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AraPort</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araport.org</a:t>
            </a:r>
            <a:endParaRPr lang="en-US" sz="2400" dirty="0" smtClean="0">
              <a:solidFill>
                <a:schemeClr val="bg1"/>
              </a:solidFill>
              <a:latin typeface="+mj-lt"/>
            </a:endParaRPr>
          </a:p>
        </p:txBody>
      </p:sp>
      <p:sp>
        <p:nvSpPr>
          <p:cNvPr id="6" name="TextBox 5"/>
          <p:cNvSpPr txBox="1"/>
          <p:nvPr/>
        </p:nvSpPr>
        <p:spPr>
          <a:xfrm>
            <a:off x="0" y="1126891"/>
            <a:ext cx="6131859" cy="461665"/>
          </a:xfrm>
          <a:prstGeom prst="rect">
            <a:avLst/>
          </a:prstGeom>
          <a:noFill/>
        </p:spPr>
        <p:txBody>
          <a:bodyPr wrap="square" rtlCol="0">
            <a:spAutoFit/>
          </a:bodyPr>
          <a:lstStyle/>
          <a:p>
            <a:r>
              <a:rPr lang="en-US" sz="2400" dirty="0" smtClean="0">
                <a:solidFill>
                  <a:schemeClr val="tx1">
                    <a:lumMod val="50000"/>
                  </a:schemeClr>
                </a:solidFill>
              </a:rPr>
              <a:t>Next-Gen Portal for Arabidopsis</a:t>
            </a:r>
            <a:endParaRPr lang="en-US" sz="2400" dirty="0">
              <a:solidFill>
                <a:schemeClr val="tx1">
                  <a:lumMod val="50000"/>
                </a:schemeClr>
              </a:solidFill>
            </a:endParaRPr>
          </a:p>
        </p:txBody>
      </p:sp>
      <p:sp>
        <p:nvSpPr>
          <p:cNvPr id="10" name="TextBox 9"/>
          <p:cNvSpPr txBox="1"/>
          <p:nvPr/>
        </p:nvSpPr>
        <p:spPr>
          <a:xfrm>
            <a:off x="279700" y="3563849"/>
            <a:ext cx="4636545" cy="3170099"/>
          </a:xfrm>
          <a:prstGeom prst="rect">
            <a:avLst/>
          </a:prstGeom>
          <a:noFill/>
        </p:spPr>
        <p:txBody>
          <a:bodyPr wrap="square" rtlCol="0">
            <a:spAutoFit/>
          </a:bodyPr>
          <a:lstStyle/>
          <a:p>
            <a:r>
              <a:rPr lang="en-US" sz="2000" i="1" dirty="0" smtClean="0">
                <a:solidFill>
                  <a:schemeClr val="tx1">
                    <a:lumMod val="50000"/>
                  </a:schemeClr>
                </a:solidFill>
              </a:rPr>
              <a:t>Tools</a:t>
            </a:r>
          </a:p>
          <a:p>
            <a:r>
              <a:rPr lang="en-US" sz="2000" i="1" dirty="0">
                <a:solidFill>
                  <a:schemeClr val="tx1">
                    <a:lumMod val="50000"/>
                  </a:schemeClr>
                </a:solidFill>
              </a:rPr>
              <a:t>	</a:t>
            </a:r>
            <a:r>
              <a:rPr lang="en-US" sz="2000" dirty="0" err="1" smtClean="0">
                <a:solidFill>
                  <a:schemeClr val="tx1">
                    <a:lumMod val="50000"/>
                  </a:schemeClr>
                </a:solidFill>
              </a:rPr>
              <a:t>JBrowse</a:t>
            </a:r>
            <a:endParaRPr lang="en-US" sz="2000" dirty="0" smtClean="0">
              <a:solidFill>
                <a:schemeClr val="tx1">
                  <a:lumMod val="50000"/>
                </a:schemeClr>
              </a:solidFill>
            </a:endParaRPr>
          </a:p>
          <a:p>
            <a:r>
              <a:rPr lang="en-US" sz="2000" dirty="0">
                <a:solidFill>
                  <a:schemeClr val="tx1">
                    <a:lumMod val="50000"/>
                  </a:schemeClr>
                </a:solidFill>
              </a:rPr>
              <a:t>	</a:t>
            </a:r>
            <a:r>
              <a:rPr lang="en-US" sz="2000" dirty="0" smtClean="0">
                <a:solidFill>
                  <a:schemeClr val="tx1">
                    <a:lumMod val="50000"/>
                  </a:schemeClr>
                </a:solidFill>
              </a:rPr>
              <a:t>App Store</a:t>
            </a:r>
          </a:p>
          <a:p>
            <a:r>
              <a:rPr lang="en-US" sz="2000" dirty="0" smtClean="0">
                <a:solidFill>
                  <a:schemeClr val="tx1">
                    <a:lumMod val="50000"/>
                  </a:schemeClr>
                </a:solidFill>
              </a:rPr>
              <a:t>		20+ apps </a:t>
            </a:r>
          </a:p>
          <a:p>
            <a:r>
              <a:rPr lang="en-US" sz="2000" dirty="0">
                <a:solidFill>
                  <a:schemeClr val="tx1">
                    <a:lumMod val="50000"/>
                  </a:schemeClr>
                </a:solidFill>
              </a:rPr>
              <a:t>	</a:t>
            </a:r>
            <a:r>
              <a:rPr lang="en-US" sz="2000" dirty="0" smtClean="0">
                <a:solidFill>
                  <a:schemeClr val="tx1">
                    <a:lumMod val="50000"/>
                  </a:schemeClr>
                </a:solidFill>
              </a:rPr>
              <a:t>	sequence tree views</a:t>
            </a:r>
          </a:p>
          <a:p>
            <a:r>
              <a:rPr lang="en-US" sz="2000" dirty="0">
                <a:solidFill>
                  <a:schemeClr val="tx1">
                    <a:lumMod val="50000"/>
                  </a:schemeClr>
                </a:solidFill>
              </a:rPr>
              <a:t>	</a:t>
            </a:r>
            <a:r>
              <a:rPr lang="en-US" sz="2000" dirty="0" smtClean="0">
                <a:solidFill>
                  <a:schemeClr val="tx1">
                    <a:lumMod val="50000"/>
                  </a:schemeClr>
                </a:solidFill>
              </a:rPr>
              <a:t>	search</a:t>
            </a:r>
          </a:p>
          <a:p>
            <a:r>
              <a:rPr lang="en-US" sz="2000" dirty="0">
                <a:solidFill>
                  <a:schemeClr val="tx1">
                    <a:lumMod val="50000"/>
                  </a:schemeClr>
                </a:solidFill>
              </a:rPr>
              <a:t>	</a:t>
            </a:r>
            <a:r>
              <a:rPr lang="en-US" sz="2000" dirty="0" smtClean="0">
                <a:solidFill>
                  <a:schemeClr val="tx1">
                    <a:lumMod val="50000"/>
                  </a:schemeClr>
                </a:solidFill>
              </a:rPr>
              <a:t>	phosphorylation</a:t>
            </a:r>
          </a:p>
          <a:p>
            <a:r>
              <a:rPr lang="en-US" sz="2000" dirty="0">
                <a:solidFill>
                  <a:schemeClr val="tx1">
                    <a:lumMod val="50000"/>
                  </a:schemeClr>
                </a:solidFill>
              </a:rPr>
              <a:t>	</a:t>
            </a:r>
            <a:r>
              <a:rPr lang="en-US" sz="2000" dirty="0" smtClean="0">
                <a:solidFill>
                  <a:schemeClr val="tx1">
                    <a:lumMod val="50000"/>
                  </a:schemeClr>
                </a:solidFill>
              </a:rPr>
              <a:t>	interactions</a:t>
            </a:r>
          </a:p>
          <a:p>
            <a:r>
              <a:rPr lang="en-US" sz="2000" dirty="0">
                <a:solidFill>
                  <a:schemeClr val="tx1">
                    <a:lumMod val="50000"/>
                  </a:schemeClr>
                </a:solidFill>
              </a:rPr>
              <a:t>	</a:t>
            </a:r>
            <a:r>
              <a:rPr lang="en-US" sz="2000" dirty="0" smtClean="0">
                <a:solidFill>
                  <a:schemeClr val="tx1">
                    <a:lumMod val="50000"/>
                  </a:schemeClr>
                </a:solidFill>
              </a:rPr>
              <a:t>	BLAST+</a:t>
            </a:r>
          </a:p>
          <a:p>
            <a:r>
              <a:rPr lang="en-US" sz="2000" dirty="0">
                <a:solidFill>
                  <a:schemeClr val="tx1">
                    <a:lumMod val="50000"/>
                  </a:schemeClr>
                </a:solidFill>
              </a:rPr>
              <a:t>	</a:t>
            </a:r>
            <a:r>
              <a:rPr lang="en-US" sz="2000" dirty="0" smtClean="0">
                <a:solidFill>
                  <a:schemeClr val="tx1">
                    <a:lumMod val="50000"/>
                  </a:schemeClr>
                </a:solidFill>
              </a:rPr>
              <a:t>	</a:t>
            </a:r>
            <a:endParaRPr lang="en-US" sz="2000" dirty="0">
              <a:solidFill>
                <a:schemeClr val="tx1">
                  <a:lumMod val="50000"/>
                </a:schemeClr>
              </a:solidFill>
            </a:endParaRPr>
          </a:p>
        </p:txBody>
      </p:sp>
      <p:sp>
        <p:nvSpPr>
          <p:cNvPr id="11" name="TextBox 10"/>
          <p:cNvSpPr txBox="1"/>
          <p:nvPr/>
        </p:nvSpPr>
        <p:spPr>
          <a:xfrm>
            <a:off x="279700" y="1568701"/>
            <a:ext cx="6465346" cy="1323439"/>
          </a:xfrm>
          <a:prstGeom prst="rect">
            <a:avLst/>
          </a:prstGeom>
          <a:noFill/>
        </p:spPr>
        <p:txBody>
          <a:bodyPr wrap="square" rtlCol="0">
            <a:spAutoFit/>
          </a:bodyPr>
          <a:lstStyle/>
          <a:p>
            <a:r>
              <a:rPr lang="en-US" sz="2000" i="1" dirty="0" smtClean="0">
                <a:solidFill>
                  <a:schemeClr val="tx1">
                    <a:lumMod val="50000"/>
                  </a:schemeClr>
                </a:solidFill>
              </a:rPr>
              <a:t>Data</a:t>
            </a:r>
          </a:p>
          <a:p>
            <a:r>
              <a:rPr lang="en-US" sz="2000" dirty="0">
                <a:solidFill>
                  <a:schemeClr val="tx1">
                    <a:lumMod val="50000"/>
                  </a:schemeClr>
                </a:solidFill>
              </a:rPr>
              <a:t>	</a:t>
            </a:r>
            <a:r>
              <a:rPr lang="en-US" sz="2000" dirty="0" smtClean="0">
                <a:solidFill>
                  <a:schemeClr val="tx1">
                    <a:lumMod val="50000"/>
                  </a:schemeClr>
                </a:solidFill>
              </a:rPr>
              <a:t>TAIR 10 Genes </a:t>
            </a:r>
            <a:r>
              <a:rPr lang="en-US" sz="2000" dirty="0">
                <a:solidFill>
                  <a:schemeClr val="tx1">
                    <a:lumMod val="50000"/>
                  </a:schemeClr>
                </a:solidFill>
              </a:rPr>
              <a:t>-</a:t>
            </a:r>
            <a:r>
              <a:rPr lang="en-US" sz="2000" dirty="0" smtClean="0">
                <a:solidFill>
                  <a:schemeClr val="tx1">
                    <a:lumMod val="50000"/>
                  </a:schemeClr>
                </a:solidFill>
              </a:rPr>
              <a:t> Transcripts – Proteins - Genomes</a:t>
            </a:r>
          </a:p>
          <a:p>
            <a:r>
              <a:rPr lang="en-US" sz="2000" dirty="0">
                <a:solidFill>
                  <a:schemeClr val="tx1">
                    <a:lumMod val="50000"/>
                  </a:schemeClr>
                </a:solidFill>
              </a:rPr>
              <a:t>	</a:t>
            </a:r>
            <a:r>
              <a:rPr lang="en-US" sz="2000" dirty="0" err="1" smtClean="0">
                <a:solidFill>
                  <a:schemeClr val="tx1">
                    <a:lumMod val="50000"/>
                  </a:schemeClr>
                </a:solidFill>
              </a:rPr>
              <a:t>Araport</a:t>
            </a:r>
            <a:r>
              <a:rPr lang="en-US" sz="2000" dirty="0" smtClean="0">
                <a:solidFill>
                  <a:schemeClr val="tx1">
                    <a:lumMod val="50000"/>
                  </a:schemeClr>
                </a:solidFill>
              </a:rPr>
              <a:t> 11</a:t>
            </a:r>
          </a:p>
          <a:p>
            <a:r>
              <a:rPr lang="en-US" sz="2000" dirty="0" smtClean="0">
                <a:solidFill>
                  <a:schemeClr val="tx1">
                    <a:lumMod val="50000"/>
                  </a:schemeClr>
                </a:solidFill>
              </a:rPr>
              <a:t>	Live community annotation</a:t>
            </a:r>
          </a:p>
        </p:txBody>
      </p:sp>
      <p:pic>
        <p:nvPicPr>
          <p:cNvPr id="3" name="Picture 2"/>
          <p:cNvPicPr>
            <a:picLocks noChangeAspect="1"/>
          </p:cNvPicPr>
          <p:nvPr/>
        </p:nvPicPr>
        <p:blipFill>
          <a:blip r:embed="rId3"/>
          <a:stretch>
            <a:fillRect/>
          </a:stretch>
        </p:blipFill>
        <p:spPr>
          <a:xfrm>
            <a:off x="6001293" y="803159"/>
            <a:ext cx="3142707" cy="991248"/>
          </a:xfrm>
          <a:prstGeom prst="rect">
            <a:avLst/>
          </a:prstGeom>
        </p:spPr>
      </p:pic>
      <p:pic>
        <p:nvPicPr>
          <p:cNvPr id="4" name="Picture 3"/>
          <p:cNvPicPr>
            <a:picLocks noChangeAspect="1"/>
          </p:cNvPicPr>
          <p:nvPr/>
        </p:nvPicPr>
        <p:blipFill>
          <a:blip r:embed="rId4"/>
          <a:stretch>
            <a:fillRect/>
          </a:stretch>
        </p:blipFill>
        <p:spPr>
          <a:xfrm>
            <a:off x="3576919" y="3118051"/>
            <a:ext cx="5399570" cy="3502798"/>
          </a:xfrm>
          <a:prstGeom prst="rect">
            <a:avLst/>
          </a:prstGeom>
        </p:spPr>
      </p:pic>
    </p:spTree>
    <p:extLst>
      <p:ext uri="{BB962C8B-B14F-4D97-AF65-F5344CB8AC3E}">
        <p14:creationId xmlns:p14="http://schemas.microsoft.com/office/powerpoint/2010/main" val="255496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97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ensembl.org</a:t>
            </a:r>
            <a:endParaRPr lang="en-US" sz="2400" dirty="0" smtClean="0">
              <a:solidFill>
                <a:schemeClr val="bg1"/>
              </a:solidFill>
              <a:latin typeface="+mj-lt"/>
            </a:endParaRPr>
          </a:p>
        </p:txBody>
      </p:sp>
      <p:pic>
        <p:nvPicPr>
          <p:cNvPr id="5" name="Picture 4"/>
          <p:cNvPicPr>
            <a:picLocks noChangeAspect="1"/>
          </p:cNvPicPr>
          <p:nvPr/>
        </p:nvPicPr>
        <p:blipFill>
          <a:blip r:embed="rId3"/>
          <a:stretch>
            <a:fillRect/>
          </a:stretch>
        </p:blipFill>
        <p:spPr>
          <a:xfrm>
            <a:off x="2743200" y="1077218"/>
            <a:ext cx="3657600" cy="1841500"/>
          </a:xfrm>
          <a:prstGeom prst="rect">
            <a:avLst/>
          </a:prstGeom>
        </p:spPr>
      </p:pic>
      <p:sp>
        <p:nvSpPr>
          <p:cNvPr id="4" name="TextBox 3"/>
          <p:cNvSpPr txBox="1"/>
          <p:nvPr/>
        </p:nvSpPr>
        <p:spPr>
          <a:xfrm>
            <a:off x="2895599" y="2503219"/>
            <a:ext cx="3352801" cy="830997"/>
          </a:xfrm>
          <a:prstGeom prst="rect">
            <a:avLst/>
          </a:prstGeom>
          <a:noFill/>
        </p:spPr>
        <p:txBody>
          <a:bodyPr wrap="square" rtlCol="0">
            <a:spAutoFit/>
          </a:bodyPr>
          <a:lstStyle/>
          <a:p>
            <a:pPr algn="ctr"/>
            <a:r>
              <a:rPr lang="en-US" sz="2400" dirty="0" smtClean="0">
                <a:solidFill>
                  <a:schemeClr val="tx1">
                    <a:lumMod val="50000"/>
                  </a:schemeClr>
                </a:solidFill>
              </a:rPr>
              <a:t>Family of DBs</a:t>
            </a:r>
            <a:endParaRPr lang="en-US" sz="2400" dirty="0">
              <a:solidFill>
                <a:schemeClr val="tx1">
                  <a:lumMod val="50000"/>
                </a:schemeClr>
              </a:solidFill>
            </a:endParaRPr>
          </a:p>
          <a:p>
            <a:pPr algn="ctr"/>
            <a:r>
              <a:rPr lang="en-US" sz="2400" dirty="0" smtClean="0">
                <a:solidFill>
                  <a:schemeClr val="tx1">
                    <a:lumMod val="50000"/>
                  </a:schemeClr>
                </a:solidFill>
              </a:rPr>
              <a:t>(Human is the flagship)</a:t>
            </a:r>
            <a:endParaRPr lang="en-US" sz="2400" dirty="0">
              <a:solidFill>
                <a:schemeClr val="tx1">
                  <a:lumMod val="50000"/>
                </a:schemeClr>
              </a:solidFill>
            </a:endParaRPr>
          </a:p>
        </p:txBody>
      </p:sp>
      <p:sp>
        <p:nvSpPr>
          <p:cNvPr id="7" name="TextBox 6"/>
          <p:cNvSpPr txBox="1"/>
          <p:nvPr/>
        </p:nvSpPr>
        <p:spPr>
          <a:xfrm>
            <a:off x="0" y="4298552"/>
            <a:ext cx="9144000" cy="830997"/>
          </a:xfrm>
          <a:prstGeom prst="rect">
            <a:avLst/>
          </a:prstGeom>
          <a:noFill/>
        </p:spPr>
        <p:txBody>
          <a:bodyPr wrap="square" rtlCol="0">
            <a:spAutoFit/>
          </a:bodyPr>
          <a:lstStyle/>
          <a:p>
            <a:pPr algn="ctr"/>
            <a:r>
              <a:rPr lang="en-US" sz="2400" dirty="0" smtClean="0"/>
              <a:t>Assemblies ● Genes ● Annotations ● </a:t>
            </a:r>
            <a:r>
              <a:rPr lang="en-US" sz="2400" smtClean="0"/>
              <a:t>Expression ● Variants ● </a:t>
            </a:r>
            <a:r>
              <a:rPr lang="en-US" sz="2400" dirty="0" smtClean="0"/>
              <a:t>Comparative Genomics</a:t>
            </a:r>
            <a:endParaRPr lang="en-US" sz="2400" dirty="0"/>
          </a:p>
        </p:txBody>
      </p:sp>
    </p:spTree>
    <p:extLst>
      <p:ext uri="{BB962C8B-B14F-4D97-AF65-F5344CB8AC3E}">
        <p14:creationId xmlns:p14="http://schemas.microsoft.com/office/powerpoint/2010/main" val="103110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0" y="1126891"/>
            <a:ext cx="2213429" cy="461665"/>
          </a:xfrm>
          <a:prstGeom prst="rect">
            <a:avLst/>
          </a:prstGeom>
          <a:noFill/>
        </p:spPr>
        <p:txBody>
          <a:bodyPr wrap="square" rtlCol="0">
            <a:spAutoFit/>
          </a:bodyPr>
          <a:lstStyle/>
          <a:p>
            <a:r>
              <a:rPr lang="en-US" sz="2400" dirty="0" smtClean="0">
                <a:solidFill>
                  <a:schemeClr val="tx1">
                    <a:lumMod val="50000"/>
                  </a:schemeClr>
                </a:solidFill>
              </a:rPr>
              <a:t>39 Plant Species</a:t>
            </a:r>
            <a:endParaRPr lang="en-US" sz="2400" dirty="0">
              <a:solidFill>
                <a:schemeClr val="tx1">
                  <a:lumMod val="50000"/>
                </a:schemeClr>
              </a:solidFill>
            </a:endParaRPr>
          </a:p>
        </p:txBody>
      </p:sp>
      <p:pic>
        <p:nvPicPr>
          <p:cNvPr id="4" name="Picture 3"/>
          <p:cNvPicPr>
            <a:picLocks noChangeAspect="1"/>
          </p:cNvPicPr>
          <p:nvPr/>
        </p:nvPicPr>
        <p:blipFill rotWithShape="1">
          <a:blip r:embed="rId3"/>
          <a:srcRect b="49012"/>
          <a:stretch/>
        </p:blipFill>
        <p:spPr>
          <a:xfrm>
            <a:off x="2344055" y="1126891"/>
            <a:ext cx="5914573" cy="2893566"/>
          </a:xfrm>
          <a:prstGeom prst="rect">
            <a:avLst/>
          </a:prstGeom>
        </p:spPr>
      </p:pic>
    </p:spTree>
    <p:extLst>
      <p:ext uri="{BB962C8B-B14F-4D97-AF65-F5344CB8AC3E}">
        <p14:creationId xmlns:p14="http://schemas.microsoft.com/office/powerpoint/2010/main" val="2105594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0" y="1126891"/>
            <a:ext cx="2213429" cy="461665"/>
          </a:xfrm>
          <a:prstGeom prst="rect">
            <a:avLst/>
          </a:prstGeom>
          <a:noFill/>
        </p:spPr>
        <p:txBody>
          <a:bodyPr wrap="square" rtlCol="0">
            <a:spAutoFit/>
          </a:bodyPr>
          <a:lstStyle/>
          <a:p>
            <a:r>
              <a:rPr lang="en-US" sz="2400" dirty="0" smtClean="0">
                <a:solidFill>
                  <a:schemeClr val="tx1">
                    <a:lumMod val="50000"/>
                  </a:schemeClr>
                </a:solidFill>
              </a:rPr>
              <a:t>39 Plant Species</a:t>
            </a:r>
            <a:endParaRPr lang="en-US" sz="2400" dirty="0">
              <a:solidFill>
                <a:schemeClr val="tx1">
                  <a:lumMod val="50000"/>
                </a:schemeClr>
              </a:solidFill>
            </a:endParaRPr>
          </a:p>
        </p:txBody>
      </p:sp>
      <p:pic>
        <p:nvPicPr>
          <p:cNvPr id="4" name="Picture 3"/>
          <p:cNvPicPr>
            <a:picLocks noChangeAspect="1"/>
          </p:cNvPicPr>
          <p:nvPr/>
        </p:nvPicPr>
        <p:blipFill rotWithShape="1">
          <a:blip r:embed="rId3"/>
          <a:srcRect b="-989"/>
          <a:stretch/>
        </p:blipFill>
        <p:spPr>
          <a:xfrm>
            <a:off x="2344055" y="1126890"/>
            <a:ext cx="5914573" cy="5731109"/>
          </a:xfrm>
          <a:prstGeom prst="rect">
            <a:avLst/>
          </a:prstGeom>
        </p:spPr>
      </p:pic>
    </p:spTree>
    <p:extLst>
      <p:ext uri="{BB962C8B-B14F-4D97-AF65-F5344CB8AC3E}">
        <p14:creationId xmlns:p14="http://schemas.microsoft.com/office/powerpoint/2010/main" val="60742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5" name="TextBox 4"/>
          <p:cNvSpPr txBox="1"/>
          <p:nvPr/>
        </p:nvSpPr>
        <p:spPr>
          <a:xfrm>
            <a:off x="986971" y="1335314"/>
            <a:ext cx="6850743" cy="5324535"/>
          </a:xfrm>
          <a:prstGeom prst="rect">
            <a:avLst/>
          </a:prstGeom>
          <a:noFill/>
        </p:spPr>
        <p:txBody>
          <a:bodyPr wrap="square" rtlCol="0">
            <a:spAutoFit/>
          </a:bodyPr>
          <a:lstStyle/>
          <a:p>
            <a:r>
              <a:rPr lang="en-US" sz="2000" i="1" dirty="0" smtClean="0">
                <a:solidFill>
                  <a:schemeClr val="tx1">
                    <a:lumMod val="50000"/>
                  </a:schemeClr>
                </a:solidFill>
              </a:rPr>
              <a:t>Gene</a:t>
            </a:r>
          </a:p>
          <a:p>
            <a:r>
              <a:rPr lang="en-US" sz="2000" dirty="0">
                <a:solidFill>
                  <a:schemeClr val="tx1">
                    <a:lumMod val="50000"/>
                  </a:schemeClr>
                </a:solidFill>
              </a:rPr>
              <a:t>	t</a:t>
            </a:r>
            <a:r>
              <a:rPr lang="en-US" sz="2000" dirty="0" smtClean="0">
                <a:solidFill>
                  <a:schemeClr val="tx1">
                    <a:lumMod val="50000"/>
                  </a:schemeClr>
                </a:solidFill>
              </a:rPr>
              <a:t>rees – gene families, across plant kingdom, wider!</a:t>
            </a:r>
          </a:p>
          <a:p>
            <a:r>
              <a:rPr lang="en-US" sz="2000" dirty="0" smtClean="0">
                <a:solidFill>
                  <a:schemeClr val="tx1">
                    <a:lumMod val="50000"/>
                  </a:schemeClr>
                </a:solidFill>
              </a:rPr>
              <a:t>	secondary structure</a:t>
            </a:r>
          </a:p>
          <a:p>
            <a:r>
              <a:rPr lang="en-US" sz="2000" dirty="0">
                <a:solidFill>
                  <a:schemeClr val="tx1">
                    <a:lumMod val="50000"/>
                  </a:schemeClr>
                </a:solidFill>
              </a:rPr>
              <a:t>	</a:t>
            </a:r>
            <a:r>
              <a:rPr lang="en-US" sz="2000" dirty="0" err="1" smtClean="0">
                <a:solidFill>
                  <a:schemeClr val="tx1">
                    <a:lumMod val="50000"/>
                  </a:schemeClr>
                </a:solidFill>
              </a:rPr>
              <a:t>orthologs</a:t>
            </a:r>
            <a:endParaRPr lang="en-US" sz="2000" dirty="0">
              <a:solidFill>
                <a:schemeClr val="tx1">
                  <a:lumMod val="50000"/>
                </a:schemeClr>
              </a:solidFill>
            </a:endParaRPr>
          </a:p>
          <a:p>
            <a:r>
              <a:rPr lang="en-US" sz="2000" dirty="0" smtClean="0">
                <a:solidFill>
                  <a:schemeClr val="tx1">
                    <a:lumMod val="50000"/>
                  </a:schemeClr>
                </a:solidFill>
              </a:rPr>
              <a:t>	GO terms</a:t>
            </a:r>
          </a:p>
          <a:p>
            <a:r>
              <a:rPr lang="en-US" sz="2000" dirty="0">
                <a:solidFill>
                  <a:schemeClr val="tx1">
                    <a:lumMod val="50000"/>
                  </a:schemeClr>
                </a:solidFill>
              </a:rPr>
              <a:t>	</a:t>
            </a:r>
            <a:r>
              <a:rPr lang="en-US" sz="2000" dirty="0" smtClean="0">
                <a:solidFill>
                  <a:schemeClr val="tx1">
                    <a:lumMod val="50000"/>
                  </a:schemeClr>
                </a:solidFill>
              </a:rPr>
              <a:t>PO terms</a:t>
            </a:r>
          </a:p>
          <a:p>
            <a:r>
              <a:rPr lang="en-US" sz="2000" dirty="0">
                <a:solidFill>
                  <a:schemeClr val="tx1">
                    <a:lumMod val="50000"/>
                  </a:schemeClr>
                </a:solidFill>
              </a:rPr>
              <a:t>	</a:t>
            </a:r>
            <a:r>
              <a:rPr lang="en-US" sz="2000" dirty="0" smtClean="0">
                <a:solidFill>
                  <a:schemeClr val="tx1">
                    <a:lumMod val="50000"/>
                  </a:schemeClr>
                </a:solidFill>
              </a:rPr>
              <a:t>genomic alignments</a:t>
            </a:r>
          </a:p>
          <a:p>
            <a:r>
              <a:rPr lang="en-US" sz="2000" dirty="0">
                <a:solidFill>
                  <a:schemeClr val="tx1">
                    <a:lumMod val="50000"/>
                  </a:schemeClr>
                </a:solidFill>
              </a:rPr>
              <a:t>	</a:t>
            </a:r>
            <a:r>
              <a:rPr lang="en-US" sz="2000" dirty="0" smtClean="0">
                <a:solidFill>
                  <a:schemeClr val="tx1">
                    <a:lumMod val="50000"/>
                  </a:schemeClr>
                </a:solidFill>
              </a:rPr>
              <a:t>gene expression (</a:t>
            </a:r>
            <a:r>
              <a:rPr lang="en-US" sz="2000" dirty="0" err="1" smtClean="0">
                <a:solidFill>
                  <a:schemeClr val="tx1">
                    <a:lumMod val="50000"/>
                  </a:schemeClr>
                </a:solidFill>
              </a:rPr>
              <a:t>outlinks</a:t>
            </a:r>
            <a:r>
              <a:rPr lang="en-US" sz="2000" dirty="0" smtClean="0">
                <a:solidFill>
                  <a:schemeClr val="tx1">
                    <a:lumMod val="50000"/>
                  </a:schemeClr>
                </a:solidFill>
              </a:rPr>
              <a:t>)</a:t>
            </a:r>
          </a:p>
          <a:p>
            <a:r>
              <a:rPr lang="en-US" sz="2000" dirty="0" smtClean="0">
                <a:solidFill>
                  <a:schemeClr val="tx1">
                    <a:lumMod val="50000"/>
                  </a:schemeClr>
                </a:solidFill>
              </a:rPr>
              <a:t>	variants</a:t>
            </a:r>
          </a:p>
          <a:p>
            <a:r>
              <a:rPr lang="en-US" sz="2000" i="1" dirty="0" smtClean="0">
                <a:solidFill>
                  <a:schemeClr val="tx1">
                    <a:lumMod val="50000"/>
                  </a:schemeClr>
                </a:solidFill>
              </a:rPr>
              <a:t>Transcript</a:t>
            </a:r>
          </a:p>
          <a:p>
            <a:r>
              <a:rPr lang="en-US" sz="2000" dirty="0">
                <a:solidFill>
                  <a:schemeClr val="tx1">
                    <a:lumMod val="50000"/>
                  </a:schemeClr>
                </a:solidFill>
              </a:rPr>
              <a:t>	</a:t>
            </a:r>
            <a:r>
              <a:rPr lang="en-US" sz="2000" dirty="0" smtClean="0">
                <a:solidFill>
                  <a:schemeClr val="tx1">
                    <a:lumMod val="50000"/>
                  </a:schemeClr>
                </a:solidFill>
              </a:rPr>
              <a:t>exons</a:t>
            </a:r>
          </a:p>
          <a:p>
            <a:r>
              <a:rPr lang="en-US" sz="2000" dirty="0">
                <a:solidFill>
                  <a:schemeClr val="tx1">
                    <a:lumMod val="50000"/>
                  </a:schemeClr>
                </a:solidFill>
              </a:rPr>
              <a:t>	</a:t>
            </a:r>
            <a:r>
              <a:rPr lang="en-US" sz="2000" dirty="0" smtClean="0">
                <a:solidFill>
                  <a:schemeClr val="tx1">
                    <a:lumMod val="50000"/>
                  </a:schemeClr>
                </a:solidFill>
              </a:rPr>
              <a:t>splice variants</a:t>
            </a:r>
          </a:p>
          <a:p>
            <a:r>
              <a:rPr lang="en-US" sz="2000" dirty="0">
                <a:solidFill>
                  <a:schemeClr val="tx1">
                    <a:lumMod val="50000"/>
                  </a:schemeClr>
                </a:solidFill>
              </a:rPr>
              <a:t>	</a:t>
            </a:r>
            <a:r>
              <a:rPr lang="en-US" sz="2000" dirty="0" smtClean="0">
                <a:solidFill>
                  <a:schemeClr val="tx1">
                    <a:lumMod val="50000"/>
                  </a:schemeClr>
                </a:solidFill>
              </a:rPr>
              <a:t>cDNA</a:t>
            </a:r>
          </a:p>
          <a:p>
            <a:r>
              <a:rPr lang="en-US" sz="2000" i="1" dirty="0" smtClean="0">
                <a:solidFill>
                  <a:schemeClr val="tx1">
                    <a:lumMod val="50000"/>
                  </a:schemeClr>
                </a:solidFill>
              </a:rPr>
              <a:t>Protein</a:t>
            </a:r>
          </a:p>
          <a:p>
            <a:r>
              <a:rPr lang="en-US" sz="2000" dirty="0">
                <a:solidFill>
                  <a:schemeClr val="tx1">
                    <a:lumMod val="50000"/>
                  </a:schemeClr>
                </a:solidFill>
              </a:rPr>
              <a:t>	</a:t>
            </a:r>
            <a:r>
              <a:rPr lang="en-US" sz="2000" dirty="0" smtClean="0">
                <a:solidFill>
                  <a:schemeClr val="tx1">
                    <a:lumMod val="50000"/>
                  </a:schemeClr>
                </a:solidFill>
              </a:rPr>
              <a:t>domain</a:t>
            </a:r>
          </a:p>
          <a:p>
            <a:r>
              <a:rPr lang="en-US" sz="2000" dirty="0">
                <a:solidFill>
                  <a:schemeClr val="tx1">
                    <a:lumMod val="50000"/>
                  </a:schemeClr>
                </a:solidFill>
              </a:rPr>
              <a:t>	</a:t>
            </a:r>
            <a:r>
              <a:rPr lang="en-US" sz="2000" dirty="0" smtClean="0">
                <a:solidFill>
                  <a:schemeClr val="tx1">
                    <a:lumMod val="50000"/>
                  </a:schemeClr>
                </a:solidFill>
              </a:rPr>
              <a:t>	prints, PFAM, </a:t>
            </a:r>
            <a:r>
              <a:rPr lang="en-US" sz="2000" dirty="0" err="1" smtClean="0">
                <a:solidFill>
                  <a:schemeClr val="tx1">
                    <a:lumMod val="50000"/>
                  </a:schemeClr>
                </a:solidFill>
              </a:rPr>
              <a:t>PROSite</a:t>
            </a:r>
            <a:r>
              <a:rPr lang="en-US" sz="2000" dirty="0" smtClean="0">
                <a:solidFill>
                  <a:schemeClr val="tx1">
                    <a:lumMod val="50000"/>
                  </a:schemeClr>
                </a:solidFill>
              </a:rPr>
              <a:t>, Panther, Gene3D </a:t>
            </a:r>
          </a:p>
          <a:p>
            <a:r>
              <a:rPr lang="en-US" sz="2000" dirty="0">
                <a:solidFill>
                  <a:schemeClr val="tx1">
                    <a:lumMod val="50000"/>
                  </a:schemeClr>
                </a:solidFill>
              </a:rPr>
              <a:t>	</a:t>
            </a:r>
            <a:r>
              <a:rPr lang="en-US" sz="2000" dirty="0" smtClean="0">
                <a:solidFill>
                  <a:schemeClr val="tx1">
                    <a:lumMod val="50000"/>
                  </a:schemeClr>
                </a:solidFill>
              </a:rPr>
              <a:t>variants</a:t>
            </a:r>
            <a:endParaRPr lang="en-US" sz="2000" dirty="0">
              <a:solidFill>
                <a:schemeClr val="tx1">
                  <a:lumMod val="50000"/>
                </a:schemeClr>
              </a:solidFill>
            </a:endParaRPr>
          </a:p>
        </p:txBody>
      </p:sp>
    </p:spTree>
    <p:extLst>
      <p:ext uri="{BB962C8B-B14F-4D97-AF65-F5344CB8AC3E}">
        <p14:creationId xmlns:p14="http://schemas.microsoft.com/office/powerpoint/2010/main" val="155366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3931919" y="1093541"/>
            <a:ext cx="1758875" cy="461665"/>
          </a:xfrm>
          <a:prstGeom prst="rect">
            <a:avLst/>
          </a:prstGeom>
          <a:noFill/>
        </p:spPr>
        <p:txBody>
          <a:bodyPr wrap="square" rtlCol="0">
            <a:spAutoFit/>
          </a:bodyPr>
          <a:lstStyle/>
          <a:p>
            <a:pPr algn="ctr"/>
            <a:r>
              <a:rPr lang="en-US" sz="2400" dirty="0" smtClean="0">
                <a:solidFill>
                  <a:schemeClr val="tx1">
                    <a:lumMod val="50000"/>
                  </a:schemeClr>
                </a:solidFill>
              </a:rPr>
              <a:t>Tools</a:t>
            </a:r>
            <a:endParaRPr lang="en-US" sz="2400" dirty="0">
              <a:solidFill>
                <a:schemeClr val="tx1">
                  <a:lumMod val="50000"/>
                </a:schemeClr>
              </a:solidFill>
            </a:endParaRPr>
          </a:p>
        </p:txBody>
      </p:sp>
      <p:pic>
        <p:nvPicPr>
          <p:cNvPr id="4" name="Picture 3"/>
          <p:cNvPicPr>
            <a:picLocks noChangeAspect="1"/>
          </p:cNvPicPr>
          <p:nvPr/>
        </p:nvPicPr>
        <p:blipFill>
          <a:blip r:embed="rId3"/>
          <a:stretch>
            <a:fillRect/>
          </a:stretch>
        </p:blipFill>
        <p:spPr>
          <a:xfrm>
            <a:off x="193636" y="2033196"/>
            <a:ext cx="7871119" cy="2678653"/>
          </a:xfrm>
          <a:prstGeom prst="rect">
            <a:avLst/>
          </a:prstGeom>
        </p:spPr>
      </p:pic>
      <p:sp>
        <p:nvSpPr>
          <p:cNvPr id="6" name="TextBox 5"/>
          <p:cNvSpPr txBox="1"/>
          <p:nvPr/>
        </p:nvSpPr>
        <p:spPr>
          <a:xfrm>
            <a:off x="193636" y="1475251"/>
            <a:ext cx="1613647" cy="523220"/>
          </a:xfrm>
          <a:prstGeom prst="rect">
            <a:avLst/>
          </a:prstGeom>
          <a:noFill/>
        </p:spPr>
        <p:txBody>
          <a:bodyPr wrap="square" rtlCol="0">
            <a:spAutoFit/>
          </a:bodyPr>
          <a:lstStyle/>
          <a:p>
            <a:r>
              <a:rPr lang="en-US" sz="2800" dirty="0" smtClean="0">
                <a:solidFill>
                  <a:schemeClr val="tx1">
                    <a:lumMod val="50000"/>
                  </a:schemeClr>
                </a:solidFill>
              </a:rPr>
              <a:t>HMMER</a:t>
            </a:r>
            <a:endParaRPr lang="en-US" sz="2800" dirty="0">
              <a:solidFill>
                <a:schemeClr val="tx1">
                  <a:lumMod val="50000"/>
                </a:schemeClr>
              </a:solidFill>
            </a:endParaRPr>
          </a:p>
        </p:txBody>
      </p:sp>
      <p:sp>
        <p:nvSpPr>
          <p:cNvPr id="7" name="TextBox 6"/>
          <p:cNvSpPr txBox="1"/>
          <p:nvPr/>
        </p:nvSpPr>
        <p:spPr>
          <a:xfrm>
            <a:off x="355002" y="5189839"/>
            <a:ext cx="2355925" cy="523220"/>
          </a:xfrm>
          <a:prstGeom prst="rect">
            <a:avLst/>
          </a:prstGeom>
          <a:noFill/>
        </p:spPr>
        <p:txBody>
          <a:bodyPr wrap="square" rtlCol="0">
            <a:spAutoFit/>
          </a:bodyPr>
          <a:lstStyle/>
          <a:p>
            <a:r>
              <a:rPr lang="en-US" sz="2800" dirty="0" smtClean="0">
                <a:solidFill>
                  <a:schemeClr val="tx1">
                    <a:lumMod val="50000"/>
                  </a:schemeClr>
                </a:solidFill>
              </a:rPr>
              <a:t>BLAST</a:t>
            </a:r>
            <a:endParaRPr lang="en-US" sz="2800" dirty="0">
              <a:solidFill>
                <a:schemeClr val="tx1">
                  <a:lumMod val="50000"/>
                </a:schemeClr>
              </a:solidFill>
            </a:endParaRPr>
          </a:p>
        </p:txBody>
      </p:sp>
    </p:spTree>
    <p:extLst>
      <p:ext uri="{BB962C8B-B14F-4D97-AF65-F5344CB8AC3E}">
        <p14:creationId xmlns:p14="http://schemas.microsoft.com/office/powerpoint/2010/main" val="2078918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PLANTS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plants.ensembl.org</a:t>
            </a:r>
            <a:endParaRPr lang="en-US" sz="2400" dirty="0" smtClean="0">
              <a:solidFill>
                <a:schemeClr val="bg1"/>
              </a:solidFill>
              <a:latin typeface="+mj-lt"/>
            </a:endParaRPr>
          </a:p>
        </p:txBody>
      </p:sp>
      <p:sp>
        <p:nvSpPr>
          <p:cNvPr id="3" name="TextBox 2"/>
          <p:cNvSpPr txBox="1"/>
          <p:nvPr/>
        </p:nvSpPr>
        <p:spPr>
          <a:xfrm>
            <a:off x="3931919" y="1093541"/>
            <a:ext cx="1758875" cy="461665"/>
          </a:xfrm>
          <a:prstGeom prst="rect">
            <a:avLst/>
          </a:prstGeom>
          <a:noFill/>
        </p:spPr>
        <p:txBody>
          <a:bodyPr wrap="square" rtlCol="0">
            <a:spAutoFit/>
          </a:bodyPr>
          <a:lstStyle/>
          <a:p>
            <a:pPr algn="ctr"/>
            <a:r>
              <a:rPr lang="en-US" sz="2400" dirty="0" smtClean="0">
                <a:solidFill>
                  <a:schemeClr val="tx1">
                    <a:lumMod val="50000"/>
                  </a:schemeClr>
                </a:solidFill>
              </a:rPr>
              <a:t>Tools</a:t>
            </a:r>
            <a:endParaRPr lang="en-US" sz="2400" dirty="0">
              <a:solidFill>
                <a:schemeClr val="tx1">
                  <a:lumMod val="50000"/>
                </a:schemeClr>
              </a:solidFill>
            </a:endParaRPr>
          </a:p>
        </p:txBody>
      </p:sp>
      <p:sp>
        <p:nvSpPr>
          <p:cNvPr id="6" name="TextBox 5"/>
          <p:cNvSpPr txBox="1"/>
          <p:nvPr/>
        </p:nvSpPr>
        <p:spPr>
          <a:xfrm>
            <a:off x="147917" y="1324373"/>
            <a:ext cx="2915323" cy="523220"/>
          </a:xfrm>
          <a:prstGeom prst="rect">
            <a:avLst/>
          </a:prstGeom>
          <a:noFill/>
        </p:spPr>
        <p:txBody>
          <a:bodyPr wrap="square" rtlCol="0">
            <a:spAutoFit/>
          </a:bodyPr>
          <a:lstStyle/>
          <a:p>
            <a:r>
              <a:rPr lang="en-US" sz="2800" dirty="0" smtClean="0">
                <a:solidFill>
                  <a:schemeClr val="tx1">
                    <a:lumMod val="50000"/>
                  </a:schemeClr>
                </a:solidFill>
              </a:rPr>
              <a:t>BIOMART</a:t>
            </a:r>
            <a:endParaRPr lang="en-US" sz="2800" dirty="0">
              <a:solidFill>
                <a:schemeClr val="tx1">
                  <a:lumMod val="50000"/>
                </a:schemeClr>
              </a:solidFill>
            </a:endParaRPr>
          </a:p>
        </p:txBody>
      </p:sp>
      <p:sp>
        <p:nvSpPr>
          <p:cNvPr id="7" name="TextBox 6"/>
          <p:cNvSpPr txBox="1"/>
          <p:nvPr/>
        </p:nvSpPr>
        <p:spPr>
          <a:xfrm>
            <a:off x="355002" y="5109882"/>
            <a:ext cx="2355925" cy="369332"/>
          </a:xfrm>
          <a:prstGeom prst="rect">
            <a:avLst/>
          </a:prstGeom>
          <a:noFill/>
        </p:spPr>
        <p:txBody>
          <a:bodyPr wrap="square" rtlCol="0">
            <a:spAutoFit/>
          </a:bodyPr>
          <a:lstStyle/>
          <a:p>
            <a:r>
              <a:rPr lang="en-US" dirty="0" smtClean="0">
                <a:solidFill>
                  <a:schemeClr val="tx1">
                    <a:lumMod val="50000"/>
                  </a:schemeClr>
                </a:solidFill>
              </a:rPr>
              <a:t>BLAST</a:t>
            </a:r>
            <a:endParaRPr lang="en-US" dirty="0">
              <a:solidFill>
                <a:schemeClr val="tx1">
                  <a:lumMod val="50000"/>
                </a:schemeClr>
              </a:solidFill>
            </a:endParaRPr>
          </a:p>
        </p:txBody>
      </p:sp>
      <p:pic>
        <p:nvPicPr>
          <p:cNvPr id="5" name="Picture 4"/>
          <p:cNvPicPr>
            <a:picLocks noChangeAspect="1"/>
          </p:cNvPicPr>
          <p:nvPr/>
        </p:nvPicPr>
        <p:blipFill rotWithShape="1">
          <a:blip r:embed="rId3"/>
          <a:srcRect l="1883"/>
          <a:stretch/>
        </p:blipFill>
        <p:spPr>
          <a:xfrm>
            <a:off x="147917" y="2033196"/>
            <a:ext cx="7568004" cy="4605743"/>
          </a:xfrm>
          <a:prstGeom prst="rect">
            <a:avLst/>
          </a:prstGeom>
        </p:spPr>
      </p:pic>
    </p:spTree>
    <p:extLst>
      <p:ext uri="{BB962C8B-B14F-4D97-AF65-F5344CB8AC3E}">
        <p14:creationId xmlns:p14="http://schemas.microsoft.com/office/powerpoint/2010/main" val="211730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smtClean="0">
                <a:solidFill>
                  <a:schemeClr val="bg1"/>
                </a:solidFill>
                <a:latin typeface="+mj-lt"/>
              </a:rPr>
              <a:t>ENSEMBL FUNGI, BACTERIA, PROTISTS</a:t>
            </a: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fungi.ensembl.org</a:t>
            </a:r>
            <a:r>
              <a:rPr lang="en-US" sz="2400" dirty="0" smtClean="0">
                <a:solidFill>
                  <a:schemeClr val="bg1"/>
                </a:solidFill>
                <a:latin typeface="+mj-lt"/>
              </a:rPr>
              <a:t>, </a:t>
            </a:r>
            <a:r>
              <a:rPr lang="en-US" sz="2400" dirty="0" err="1" smtClean="0">
                <a:solidFill>
                  <a:schemeClr val="bg1"/>
                </a:solidFill>
                <a:latin typeface="+mj-lt"/>
              </a:rPr>
              <a:t>bacteria.ensembl.org</a:t>
            </a:r>
            <a:r>
              <a:rPr lang="en-US" sz="2400" dirty="0" smtClean="0">
                <a:solidFill>
                  <a:schemeClr val="bg1"/>
                </a:solidFill>
                <a:latin typeface="+mj-lt"/>
              </a:rPr>
              <a:t>, </a:t>
            </a:r>
            <a:r>
              <a:rPr lang="en-US" sz="2400" dirty="0" err="1" smtClean="0">
                <a:solidFill>
                  <a:schemeClr val="bg1"/>
                </a:solidFill>
                <a:latin typeface="+mj-lt"/>
              </a:rPr>
              <a:t>protists.ensembl.org</a:t>
            </a:r>
            <a:endParaRPr lang="en-US" sz="2400" dirty="0" smtClean="0">
              <a:solidFill>
                <a:schemeClr val="bg1"/>
              </a:solidFill>
              <a:latin typeface="+mj-lt"/>
            </a:endParaRPr>
          </a:p>
        </p:txBody>
      </p:sp>
      <p:sp>
        <p:nvSpPr>
          <p:cNvPr id="4" name="TextBox 3"/>
          <p:cNvSpPr txBox="1"/>
          <p:nvPr/>
        </p:nvSpPr>
        <p:spPr>
          <a:xfrm>
            <a:off x="986971" y="1335314"/>
            <a:ext cx="6850743" cy="5324535"/>
          </a:xfrm>
          <a:prstGeom prst="rect">
            <a:avLst/>
          </a:prstGeom>
          <a:noFill/>
        </p:spPr>
        <p:txBody>
          <a:bodyPr wrap="square" rtlCol="0">
            <a:spAutoFit/>
          </a:bodyPr>
          <a:lstStyle/>
          <a:p>
            <a:r>
              <a:rPr lang="en-US" sz="2000" i="1" dirty="0" smtClean="0">
                <a:solidFill>
                  <a:schemeClr val="tx1">
                    <a:lumMod val="50000"/>
                  </a:schemeClr>
                </a:solidFill>
              </a:rPr>
              <a:t>Gene</a:t>
            </a:r>
          </a:p>
          <a:p>
            <a:r>
              <a:rPr lang="en-US" sz="2000" dirty="0">
                <a:solidFill>
                  <a:schemeClr val="tx1">
                    <a:lumMod val="50000"/>
                  </a:schemeClr>
                </a:solidFill>
              </a:rPr>
              <a:t>	</a:t>
            </a:r>
            <a:r>
              <a:rPr lang="en-US" sz="2000" strike="sngStrike" dirty="0">
                <a:solidFill>
                  <a:schemeClr val="tx1">
                    <a:lumMod val="50000"/>
                  </a:schemeClr>
                </a:solidFill>
              </a:rPr>
              <a:t>t</a:t>
            </a:r>
            <a:r>
              <a:rPr lang="en-US" sz="2000" strike="sngStrike" dirty="0" smtClean="0">
                <a:solidFill>
                  <a:schemeClr val="tx1">
                    <a:lumMod val="50000"/>
                  </a:schemeClr>
                </a:solidFill>
              </a:rPr>
              <a:t>rees – gene families, across plant kingdom, wider!</a:t>
            </a:r>
          </a:p>
          <a:p>
            <a:r>
              <a:rPr lang="en-US" sz="2000" dirty="0" smtClean="0">
                <a:solidFill>
                  <a:schemeClr val="tx1">
                    <a:lumMod val="50000"/>
                  </a:schemeClr>
                </a:solidFill>
              </a:rPr>
              <a:t>	secondary structure</a:t>
            </a:r>
          </a:p>
          <a:p>
            <a:r>
              <a:rPr lang="en-US" sz="2000" dirty="0">
                <a:solidFill>
                  <a:schemeClr val="tx1">
                    <a:lumMod val="50000"/>
                  </a:schemeClr>
                </a:solidFill>
              </a:rPr>
              <a:t>	</a:t>
            </a:r>
            <a:r>
              <a:rPr lang="en-US" sz="2000" dirty="0" err="1" smtClean="0">
                <a:solidFill>
                  <a:schemeClr val="tx1">
                    <a:lumMod val="50000"/>
                  </a:schemeClr>
                </a:solidFill>
              </a:rPr>
              <a:t>orthologs</a:t>
            </a:r>
            <a:endParaRPr lang="en-US" sz="2000" dirty="0">
              <a:solidFill>
                <a:schemeClr val="tx1">
                  <a:lumMod val="50000"/>
                </a:schemeClr>
              </a:solidFill>
            </a:endParaRPr>
          </a:p>
          <a:p>
            <a:r>
              <a:rPr lang="en-US" sz="2000" dirty="0" smtClean="0">
                <a:solidFill>
                  <a:schemeClr val="tx1">
                    <a:lumMod val="50000"/>
                  </a:schemeClr>
                </a:solidFill>
              </a:rPr>
              <a:t>	</a:t>
            </a:r>
            <a:r>
              <a:rPr lang="en-US" sz="2000" strike="sngStrike" dirty="0" smtClean="0">
                <a:solidFill>
                  <a:schemeClr val="tx1">
                    <a:lumMod val="50000"/>
                  </a:schemeClr>
                </a:solidFill>
              </a:rPr>
              <a:t>GO terms</a:t>
            </a:r>
          </a:p>
          <a:p>
            <a:r>
              <a:rPr lang="en-US" sz="2000" dirty="0">
                <a:solidFill>
                  <a:schemeClr val="tx1">
                    <a:lumMod val="50000"/>
                  </a:schemeClr>
                </a:solidFill>
              </a:rPr>
              <a:t>	</a:t>
            </a:r>
            <a:r>
              <a:rPr lang="en-US" sz="2000" strike="sngStrike" dirty="0" smtClean="0">
                <a:solidFill>
                  <a:schemeClr val="tx1">
                    <a:lumMod val="50000"/>
                  </a:schemeClr>
                </a:solidFill>
              </a:rPr>
              <a:t>PO terms</a:t>
            </a:r>
          </a:p>
          <a:p>
            <a:r>
              <a:rPr lang="en-US" sz="2000" dirty="0">
                <a:solidFill>
                  <a:schemeClr val="tx1">
                    <a:lumMod val="50000"/>
                  </a:schemeClr>
                </a:solidFill>
              </a:rPr>
              <a:t>	</a:t>
            </a:r>
            <a:r>
              <a:rPr lang="en-US" sz="2000" strike="sngStrike" dirty="0" smtClean="0">
                <a:solidFill>
                  <a:schemeClr val="tx1">
                    <a:lumMod val="50000"/>
                  </a:schemeClr>
                </a:solidFill>
              </a:rPr>
              <a:t>genomic alignments</a:t>
            </a:r>
          </a:p>
          <a:p>
            <a:r>
              <a:rPr lang="en-US" sz="2000" dirty="0">
                <a:solidFill>
                  <a:schemeClr val="tx1">
                    <a:lumMod val="50000"/>
                  </a:schemeClr>
                </a:solidFill>
              </a:rPr>
              <a:t>	</a:t>
            </a:r>
            <a:r>
              <a:rPr lang="en-US" sz="2000" strike="sngStrike" dirty="0" smtClean="0">
                <a:solidFill>
                  <a:schemeClr val="tx1">
                    <a:lumMod val="50000"/>
                  </a:schemeClr>
                </a:solidFill>
              </a:rPr>
              <a:t>gene expression (</a:t>
            </a:r>
            <a:r>
              <a:rPr lang="en-US" sz="2000" strike="sngStrike" dirty="0" err="1" smtClean="0">
                <a:solidFill>
                  <a:schemeClr val="tx1">
                    <a:lumMod val="50000"/>
                  </a:schemeClr>
                </a:solidFill>
              </a:rPr>
              <a:t>outlinks</a:t>
            </a:r>
            <a:r>
              <a:rPr lang="en-US" sz="2000" strike="sngStrike" dirty="0" smtClean="0">
                <a:solidFill>
                  <a:schemeClr val="tx1">
                    <a:lumMod val="50000"/>
                  </a:schemeClr>
                </a:solidFill>
              </a:rPr>
              <a:t>)</a:t>
            </a:r>
          </a:p>
          <a:p>
            <a:r>
              <a:rPr lang="en-US" sz="2000" dirty="0" smtClean="0">
                <a:solidFill>
                  <a:schemeClr val="tx1">
                    <a:lumMod val="50000"/>
                  </a:schemeClr>
                </a:solidFill>
              </a:rPr>
              <a:t>	variants</a:t>
            </a:r>
          </a:p>
          <a:p>
            <a:r>
              <a:rPr lang="en-US" sz="2000" i="1" dirty="0" smtClean="0">
                <a:solidFill>
                  <a:schemeClr val="tx1">
                    <a:lumMod val="50000"/>
                  </a:schemeClr>
                </a:solidFill>
              </a:rPr>
              <a:t>Transcript</a:t>
            </a:r>
          </a:p>
          <a:p>
            <a:r>
              <a:rPr lang="en-US" sz="2000" dirty="0">
                <a:solidFill>
                  <a:schemeClr val="tx1">
                    <a:lumMod val="50000"/>
                  </a:schemeClr>
                </a:solidFill>
              </a:rPr>
              <a:t>	</a:t>
            </a:r>
            <a:r>
              <a:rPr lang="en-US" sz="2000" dirty="0" smtClean="0">
                <a:solidFill>
                  <a:schemeClr val="tx1">
                    <a:lumMod val="50000"/>
                  </a:schemeClr>
                </a:solidFill>
              </a:rPr>
              <a:t>exons</a:t>
            </a:r>
          </a:p>
          <a:p>
            <a:r>
              <a:rPr lang="en-US" sz="2000" dirty="0">
                <a:solidFill>
                  <a:schemeClr val="tx1">
                    <a:lumMod val="50000"/>
                  </a:schemeClr>
                </a:solidFill>
              </a:rPr>
              <a:t>	</a:t>
            </a:r>
            <a:r>
              <a:rPr lang="en-US" sz="2000" dirty="0" smtClean="0">
                <a:solidFill>
                  <a:schemeClr val="tx1">
                    <a:lumMod val="50000"/>
                  </a:schemeClr>
                </a:solidFill>
              </a:rPr>
              <a:t>splice variants</a:t>
            </a:r>
          </a:p>
          <a:p>
            <a:r>
              <a:rPr lang="en-US" sz="2000" dirty="0">
                <a:solidFill>
                  <a:schemeClr val="tx1">
                    <a:lumMod val="50000"/>
                  </a:schemeClr>
                </a:solidFill>
              </a:rPr>
              <a:t>	</a:t>
            </a:r>
            <a:r>
              <a:rPr lang="en-US" sz="2000" dirty="0" smtClean="0">
                <a:solidFill>
                  <a:schemeClr val="tx1">
                    <a:lumMod val="50000"/>
                  </a:schemeClr>
                </a:solidFill>
              </a:rPr>
              <a:t>cDNA</a:t>
            </a:r>
          </a:p>
          <a:p>
            <a:r>
              <a:rPr lang="en-US" sz="2000" i="1" dirty="0" smtClean="0">
                <a:solidFill>
                  <a:schemeClr val="tx1">
                    <a:lumMod val="50000"/>
                  </a:schemeClr>
                </a:solidFill>
              </a:rPr>
              <a:t>Protein</a:t>
            </a:r>
          </a:p>
          <a:p>
            <a:r>
              <a:rPr lang="en-US" sz="2000" dirty="0">
                <a:solidFill>
                  <a:schemeClr val="tx1">
                    <a:lumMod val="50000"/>
                  </a:schemeClr>
                </a:solidFill>
              </a:rPr>
              <a:t>	</a:t>
            </a:r>
            <a:r>
              <a:rPr lang="en-US" sz="2000" dirty="0" smtClean="0">
                <a:solidFill>
                  <a:schemeClr val="tx1">
                    <a:lumMod val="50000"/>
                  </a:schemeClr>
                </a:solidFill>
              </a:rPr>
              <a:t>domain</a:t>
            </a:r>
          </a:p>
          <a:p>
            <a:r>
              <a:rPr lang="en-US" sz="2000" dirty="0">
                <a:solidFill>
                  <a:schemeClr val="tx1">
                    <a:lumMod val="50000"/>
                  </a:schemeClr>
                </a:solidFill>
              </a:rPr>
              <a:t>	</a:t>
            </a:r>
            <a:r>
              <a:rPr lang="en-US" sz="2000" dirty="0" smtClean="0">
                <a:solidFill>
                  <a:schemeClr val="tx1">
                    <a:lumMod val="50000"/>
                  </a:schemeClr>
                </a:solidFill>
              </a:rPr>
              <a:t>	prints, PFAM, </a:t>
            </a:r>
            <a:r>
              <a:rPr lang="en-US" sz="2000" dirty="0" err="1" smtClean="0">
                <a:solidFill>
                  <a:schemeClr val="tx1">
                    <a:lumMod val="50000"/>
                  </a:schemeClr>
                </a:solidFill>
              </a:rPr>
              <a:t>PROSite</a:t>
            </a:r>
            <a:r>
              <a:rPr lang="en-US" sz="2000" dirty="0" smtClean="0">
                <a:solidFill>
                  <a:schemeClr val="tx1">
                    <a:lumMod val="50000"/>
                  </a:schemeClr>
                </a:solidFill>
              </a:rPr>
              <a:t>, Panther, Gene3D </a:t>
            </a:r>
          </a:p>
          <a:p>
            <a:r>
              <a:rPr lang="en-US" sz="2000" dirty="0">
                <a:solidFill>
                  <a:schemeClr val="tx1">
                    <a:lumMod val="50000"/>
                  </a:schemeClr>
                </a:solidFill>
              </a:rPr>
              <a:t>	</a:t>
            </a:r>
            <a:r>
              <a:rPr lang="en-US" sz="2000" dirty="0" smtClean="0">
                <a:solidFill>
                  <a:schemeClr val="tx1">
                    <a:lumMod val="50000"/>
                  </a:schemeClr>
                </a:solidFill>
              </a:rPr>
              <a:t>variants</a:t>
            </a:r>
            <a:endParaRPr lang="en-US" sz="2000" dirty="0">
              <a:solidFill>
                <a:schemeClr val="tx1">
                  <a:lumMod val="50000"/>
                </a:schemeClr>
              </a:solidFill>
            </a:endParaRPr>
          </a:p>
        </p:txBody>
      </p:sp>
    </p:spTree>
    <p:extLst>
      <p:ext uri="{BB962C8B-B14F-4D97-AF65-F5344CB8AC3E}">
        <p14:creationId xmlns:p14="http://schemas.microsoft.com/office/powerpoint/2010/main" val="169519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1077218"/>
          </a:xfrm>
          <a:prstGeom prst="rect">
            <a:avLst/>
          </a:prstGeom>
          <a:solidFill>
            <a:schemeClr val="tx1">
              <a:lumMod val="50000"/>
              <a:alpha val="56000"/>
            </a:schemeClr>
          </a:solidFill>
        </p:spPr>
        <p:txBody>
          <a:bodyPr wrap="square" rtlCol="0">
            <a:spAutoFit/>
          </a:bodyPr>
          <a:lstStyle/>
          <a:p>
            <a:pPr algn="ctr"/>
            <a:r>
              <a:rPr lang="en-US" sz="4000" dirty="0" err="1" smtClean="0">
                <a:solidFill>
                  <a:schemeClr val="bg1"/>
                </a:solidFill>
                <a:latin typeface="+mj-lt"/>
              </a:rPr>
              <a:t>PhytoPath</a:t>
            </a:r>
            <a:endParaRPr lang="en-US" sz="4000" dirty="0" smtClean="0">
              <a:solidFill>
                <a:schemeClr val="bg1"/>
              </a:solidFill>
              <a:latin typeface="+mj-lt"/>
            </a:endParaRPr>
          </a:p>
          <a:p>
            <a:pPr algn="ctr"/>
            <a:r>
              <a:rPr lang="en-US" sz="2400" dirty="0" err="1" smtClean="0">
                <a:solidFill>
                  <a:schemeClr val="bg1"/>
                </a:solidFill>
                <a:latin typeface="+mj-lt"/>
              </a:rPr>
              <a:t>url</a:t>
            </a:r>
            <a:r>
              <a:rPr lang="en-US" sz="2400" dirty="0" smtClean="0">
                <a:solidFill>
                  <a:schemeClr val="bg1"/>
                </a:solidFill>
                <a:latin typeface="+mj-lt"/>
              </a:rPr>
              <a:t>: </a:t>
            </a:r>
            <a:r>
              <a:rPr lang="en-US" sz="2400" dirty="0" err="1" smtClean="0">
                <a:solidFill>
                  <a:schemeClr val="bg1"/>
                </a:solidFill>
                <a:latin typeface="+mj-lt"/>
              </a:rPr>
              <a:t>phythopath.org</a:t>
            </a:r>
            <a:endParaRPr lang="en-US" sz="2400" dirty="0" smtClean="0">
              <a:solidFill>
                <a:schemeClr val="bg1"/>
              </a:solidFill>
              <a:latin typeface="+mj-lt"/>
            </a:endParaRPr>
          </a:p>
        </p:txBody>
      </p:sp>
      <p:pic>
        <p:nvPicPr>
          <p:cNvPr id="3" name="Picture 2"/>
          <p:cNvPicPr>
            <a:picLocks noChangeAspect="1"/>
          </p:cNvPicPr>
          <p:nvPr/>
        </p:nvPicPr>
        <p:blipFill rotWithShape="1">
          <a:blip r:embed="rId3"/>
          <a:srcRect l="2381"/>
          <a:stretch/>
        </p:blipFill>
        <p:spPr>
          <a:xfrm>
            <a:off x="522515" y="2007561"/>
            <a:ext cx="6125028" cy="3593530"/>
          </a:xfrm>
          <a:prstGeom prst="rect">
            <a:avLst/>
          </a:prstGeom>
        </p:spPr>
      </p:pic>
      <p:sp>
        <p:nvSpPr>
          <p:cNvPr id="5" name="TextBox 4"/>
          <p:cNvSpPr txBox="1"/>
          <p:nvPr/>
        </p:nvSpPr>
        <p:spPr>
          <a:xfrm>
            <a:off x="0" y="1126891"/>
            <a:ext cx="4296229" cy="830997"/>
          </a:xfrm>
          <a:prstGeom prst="rect">
            <a:avLst/>
          </a:prstGeom>
          <a:noFill/>
        </p:spPr>
        <p:txBody>
          <a:bodyPr wrap="square" rtlCol="0">
            <a:spAutoFit/>
          </a:bodyPr>
          <a:lstStyle/>
          <a:p>
            <a:r>
              <a:rPr lang="en-US" sz="2400" dirty="0" smtClean="0">
                <a:solidFill>
                  <a:schemeClr val="tx1">
                    <a:lumMod val="50000"/>
                  </a:schemeClr>
                </a:solidFill>
              </a:rPr>
              <a:t>Based on ENSEMBL</a:t>
            </a:r>
          </a:p>
          <a:p>
            <a:r>
              <a:rPr lang="en-US" sz="2400" dirty="0">
                <a:solidFill>
                  <a:schemeClr val="tx1">
                    <a:lumMod val="50000"/>
                  </a:schemeClr>
                </a:solidFill>
              </a:rPr>
              <a:t>	</a:t>
            </a:r>
            <a:r>
              <a:rPr lang="en-US" sz="2400" dirty="0" smtClean="0">
                <a:solidFill>
                  <a:schemeClr val="tx1">
                    <a:lumMod val="50000"/>
                  </a:schemeClr>
                </a:solidFill>
              </a:rPr>
              <a:t>Portal for Plant Pathogens  </a:t>
            </a:r>
            <a:endParaRPr lang="en-US" sz="2400" dirty="0">
              <a:solidFill>
                <a:schemeClr val="tx1">
                  <a:lumMod val="50000"/>
                </a:schemeClr>
              </a:solidFill>
            </a:endParaRPr>
          </a:p>
        </p:txBody>
      </p:sp>
      <p:sp>
        <p:nvSpPr>
          <p:cNvPr id="6" name="TextBox 5"/>
          <p:cNvSpPr txBox="1"/>
          <p:nvPr/>
        </p:nvSpPr>
        <p:spPr>
          <a:xfrm>
            <a:off x="159657" y="5856761"/>
            <a:ext cx="6487886" cy="830997"/>
          </a:xfrm>
          <a:prstGeom prst="rect">
            <a:avLst/>
          </a:prstGeom>
          <a:noFill/>
        </p:spPr>
        <p:txBody>
          <a:bodyPr wrap="square" rtlCol="0">
            <a:spAutoFit/>
          </a:bodyPr>
          <a:lstStyle/>
          <a:p>
            <a:r>
              <a:rPr lang="en-US" sz="2400" dirty="0" smtClean="0">
                <a:solidFill>
                  <a:schemeClr val="tx1">
                    <a:lumMod val="50000"/>
                  </a:schemeClr>
                </a:solidFill>
              </a:rPr>
              <a:t>Literature Information</a:t>
            </a:r>
            <a:r>
              <a:rPr lang="en-US" sz="2400" smtClean="0">
                <a:solidFill>
                  <a:schemeClr val="tx1">
                    <a:lumMod val="50000"/>
                  </a:schemeClr>
                </a:solidFill>
              </a:rPr>
              <a:t>, </a:t>
            </a:r>
          </a:p>
          <a:p>
            <a:r>
              <a:rPr lang="en-US" sz="2400" dirty="0" smtClean="0">
                <a:solidFill>
                  <a:schemeClr val="tx1">
                    <a:lumMod val="50000"/>
                  </a:schemeClr>
                </a:solidFill>
              </a:rPr>
              <a:t>disease progression info from PHI-BASE</a:t>
            </a:r>
            <a:endParaRPr lang="en-US" sz="2400" dirty="0">
              <a:solidFill>
                <a:schemeClr val="tx1">
                  <a:lumMod val="50000"/>
                </a:schemeClr>
              </a:solidFill>
            </a:endParaRPr>
          </a:p>
        </p:txBody>
      </p:sp>
    </p:spTree>
    <p:extLst>
      <p:ext uri="{BB962C8B-B14F-4D97-AF65-F5344CB8AC3E}">
        <p14:creationId xmlns:p14="http://schemas.microsoft.com/office/powerpoint/2010/main" val="1916956251"/>
      </p:ext>
    </p:extLst>
  </p:cSld>
  <p:clrMapOvr>
    <a:masterClrMapping/>
  </p:clrMapOvr>
</p:sld>
</file>

<file path=ppt/theme/theme1.xml><?xml version="1.0" encoding="utf-8"?>
<a:theme xmlns:a="http://schemas.openxmlformats.org/drawingml/2006/main" name="Default Theme">
  <a:themeElements>
    <a:clrScheme name="Custom 1">
      <a:dk1>
        <a:srgbClr val="03317B"/>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6845</TotalTime>
  <Words>1271</Words>
  <Application>Microsoft Macintosh PowerPoint</Application>
  <PresentationFormat>On-screen Show (4:3)</PresentationFormat>
  <Paragraphs>200</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Futura</vt:lpstr>
      <vt:lpstr>Futura Condensed</vt:lpstr>
      <vt:lpstr>Gill Sans MT</vt:lpstr>
      <vt:lpstr>Arial</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dc:creator>
  <cp:lastModifiedBy>Dan MacLean</cp:lastModifiedBy>
  <cp:revision>42</cp:revision>
  <dcterms:created xsi:type="dcterms:W3CDTF">2016-06-29T14:29:27Z</dcterms:created>
  <dcterms:modified xsi:type="dcterms:W3CDTF">2016-07-05T10:33:14Z</dcterms:modified>
</cp:coreProperties>
</file>